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notesMasterIdLst>
    <p:notesMasterId r:id="rId15"/>
  </p:notesMasterIdLst>
  <p:sldIdLst>
    <p:sldId id="256" r:id="rId6"/>
    <p:sldId id="257" r:id="rId7"/>
    <p:sldId id="268" r:id="rId8"/>
    <p:sldId id="261" r:id="rId9"/>
    <p:sldId id="273" r:id="rId10"/>
    <p:sldId id="260" r:id="rId11"/>
    <p:sldId id="258" r:id="rId12"/>
    <p:sldId id="274" r:id="rId13"/>
    <p:sldId id="262" r:id="rId14"/>
  </p:sldIdLst>
  <p:sldSz cx="6858000" cy="9906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6894C1F-B078-E2D7-8500-37D98C2091D4}" name="Eleanor Pinches" initials="EP" userId="S::eleanor.pinches@rmets.org::078273b9-7b44-4c3f-b7ce-376991eb796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2D7F"/>
    <a:srgbClr val="965C99"/>
    <a:srgbClr val="13A0C0"/>
    <a:srgbClr val="104862"/>
    <a:srgbClr val="DD6E00"/>
    <a:srgbClr val="D000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075FCA-267F-4A46-A1E1-4A9684B86D94}" v="4" dt="2026-08-03T14:54:06.0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3447" autoAdjust="0"/>
  </p:normalViewPr>
  <p:slideViewPr>
    <p:cSldViewPr snapToGrid="0">
      <p:cViewPr varScale="1">
        <p:scale>
          <a:sx n="44" d="100"/>
          <a:sy n="44" d="100"/>
        </p:scale>
        <p:origin x="2256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0" Type="http://schemas.microsoft.com/office/2016/11/relationships/changesInfo" Target="changesInfos/changesInfo1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eanor Pinches" userId="078273b9-7b44-4c3f-b7ce-376991eb7961" providerId="ADAL" clId="{6BFE4B9A-A271-4526-9B09-2D26423B6520}"/>
    <pc:docChg chg="addSld modSld sldOrd">
      <pc:chgData name="Eleanor Pinches" userId="078273b9-7b44-4c3f-b7ce-376991eb7961" providerId="ADAL" clId="{6BFE4B9A-A271-4526-9B09-2D26423B6520}" dt="2026-08-03T14:54:07.929" v="7"/>
      <pc:docMkLst>
        <pc:docMk/>
      </pc:docMkLst>
      <pc:sldChg chg="ord">
        <pc:chgData name="Eleanor Pinches" userId="078273b9-7b44-4c3f-b7ce-376991eb7961" providerId="ADAL" clId="{6BFE4B9A-A271-4526-9B09-2D26423B6520}" dt="2026-08-03T14:34:34.873" v="2"/>
        <pc:sldMkLst>
          <pc:docMk/>
          <pc:sldMk cId="2036517632" sldId="258"/>
        </pc:sldMkLst>
      </pc:sldChg>
      <pc:sldChg chg="add">
        <pc:chgData name="Eleanor Pinches" userId="078273b9-7b44-4c3f-b7ce-376991eb7961" providerId="ADAL" clId="{6BFE4B9A-A271-4526-9B09-2D26423B6520}" dt="2026-08-03T14:46:24.776" v="3"/>
        <pc:sldMkLst>
          <pc:docMk/>
          <pc:sldMk cId="3531496441" sldId="260"/>
        </pc:sldMkLst>
      </pc:sldChg>
      <pc:sldChg chg="ord">
        <pc:chgData name="Eleanor Pinches" userId="078273b9-7b44-4c3f-b7ce-376991eb7961" providerId="ADAL" clId="{6BFE4B9A-A271-4526-9B09-2D26423B6520}" dt="2026-08-03T14:34:02.657" v="0"/>
        <pc:sldMkLst>
          <pc:docMk/>
          <pc:sldMk cId="2696348437" sldId="262"/>
        </pc:sldMkLst>
      </pc:sldChg>
      <pc:sldChg chg="add">
        <pc:chgData name="Eleanor Pinches" userId="078273b9-7b44-4c3f-b7ce-376991eb7961" providerId="ADAL" clId="{6BFE4B9A-A271-4526-9B09-2D26423B6520}" dt="2026-08-03T14:46:46.609" v="5"/>
        <pc:sldMkLst>
          <pc:docMk/>
          <pc:sldMk cId="3885330950" sldId="270"/>
        </pc:sldMkLst>
      </pc:sldChg>
      <pc:sldChg chg="add ord">
        <pc:chgData name="Eleanor Pinches" userId="078273b9-7b44-4c3f-b7ce-376991eb7961" providerId="ADAL" clId="{6BFE4B9A-A271-4526-9B09-2D26423B6520}" dt="2026-08-03T14:54:07.929" v="7"/>
        <pc:sldMkLst>
          <pc:docMk/>
          <pc:sldMk cId="902182842" sldId="274"/>
        </pc:sldMkLst>
      </pc:sldChg>
      <pc:sldChg chg="add">
        <pc:chgData name="Eleanor Pinches" userId="078273b9-7b44-4c3f-b7ce-376991eb7961" providerId="ADAL" clId="{6BFE4B9A-A271-4526-9B09-2D26423B6520}" dt="2026-08-03T14:46:38.581" v="4"/>
        <pc:sldMkLst>
          <pc:docMk/>
          <pc:sldMk cId="3707584710" sldId="27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5AC600-9679-4863-844A-1A9972D568CF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0313" y="857250"/>
            <a:ext cx="160337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D92F00-FF2B-4BC9-80B1-9DBD559D3B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734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overnment/news/homeowners-could-save-hundreds-on-energy-bills-from-solar-drive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You may want to skip this page and just have students do the activities without recording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D92F00-FF2B-4BC9-80B1-9DBD559D3BD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47718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Bramble Cay Melomys image: By State of Queensland, CC BY 3.0 au, https://commons.wikimedia.org/w/index.php?curid=49457717</a:t>
            </a:r>
          </a:p>
          <a:p>
            <a:r>
              <a:rPr lang="en-GB" dirty="0"/>
              <a:t>30C days – State of the UK Climate report 2025</a:t>
            </a:r>
          </a:p>
          <a:p>
            <a:r>
              <a:rPr lang="en-GB"/>
              <a:t>Solar panel savings: </a:t>
            </a:r>
            <a:r>
              <a:rPr lang="en-GB" dirty="0">
                <a:hlinkClick r:id="rId3"/>
              </a:rPr>
              <a:t>https://www.gov.uk/government/news/homeowners-could-save-hundreds-on-energy-bills-from-solar-drive</a:t>
            </a:r>
          </a:p>
          <a:p>
            <a:r>
              <a:rPr lang="en-GB"/>
              <a:t>Morecombe Bay picture – Field Studies Council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D92F00-FF2B-4BC9-80B1-9DBD559D3BD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0633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3FC38-B742-4E6C-8FE4-62AA76E2EC6F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E1130-6B13-47A6-8214-6003AF4118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3158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3FC38-B742-4E6C-8FE4-62AA76E2EC6F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E1130-6B13-47A6-8214-6003AF4118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2748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3FC38-B742-4E6C-8FE4-62AA76E2EC6F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E1130-6B13-47A6-8214-6003AF4118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3421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3FC38-B742-4E6C-8FE4-62AA76E2EC6F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E1130-6B13-47A6-8214-6003AF4118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5210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3FC38-B742-4E6C-8FE4-62AA76E2EC6F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E1130-6B13-47A6-8214-6003AF4118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1265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3FC38-B742-4E6C-8FE4-62AA76E2EC6F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E1130-6B13-47A6-8214-6003AF4118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4733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3FC38-B742-4E6C-8FE4-62AA76E2EC6F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E1130-6B13-47A6-8214-6003AF4118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6995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3FC38-B742-4E6C-8FE4-62AA76E2EC6F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E1130-6B13-47A6-8214-6003AF4118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55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3FC38-B742-4E6C-8FE4-62AA76E2EC6F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E1130-6B13-47A6-8214-6003AF4118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7607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3FC38-B742-4E6C-8FE4-62AA76E2EC6F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E1130-6B13-47A6-8214-6003AF4118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5567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3FC38-B742-4E6C-8FE4-62AA76E2EC6F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E1130-6B13-47A6-8214-6003AF4118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973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13FC38-B742-4E6C-8FE4-62AA76E2EC6F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AE1130-6B13-47A6-8214-6003AF4118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2779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Jessi Neue Medium" pitchFamily="50" charset="0"/>
          <a:ea typeface="Jessi Neue Medium" pitchFamily="50" charset="0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hdphoto" Target="../media/hdphoto1.wdp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sv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5583F26-EF81-A63D-6B80-F3E952E60E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644" y="9303544"/>
            <a:ext cx="1790054" cy="38148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C939359-CFCE-C52E-3CC2-3A8EE82BF881}"/>
              </a:ext>
            </a:extLst>
          </p:cNvPr>
          <p:cNvSpPr txBox="1"/>
          <p:nvPr/>
        </p:nvSpPr>
        <p:spPr>
          <a:xfrm>
            <a:off x="736169" y="511447"/>
            <a:ext cx="5377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u="sng" dirty="0">
                <a:latin typeface="Jessi Neue Medium" pitchFamily="50" charset="0"/>
                <a:ea typeface="Jessi Neue Medium" pitchFamily="50" charset="0"/>
              </a:rPr>
              <a:t>Climate Media Detectives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DFCA8D-691C-2151-5A7E-1FA4428A4B2B}"/>
              </a:ext>
            </a:extLst>
          </p:cNvPr>
          <p:cNvSpPr txBox="1"/>
          <p:nvPr/>
        </p:nvSpPr>
        <p:spPr>
          <a:xfrm>
            <a:off x="461918" y="1533788"/>
            <a:ext cx="55997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>
                <a:latin typeface="Jessi Neue Medium" pitchFamily="50" charset="0"/>
                <a:ea typeface="Jessi Neue Medium" pitchFamily="50" charset="0"/>
              </a:rPr>
              <a:t>Key vocabulary</a:t>
            </a:r>
          </a:p>
          <a:p>
            <a:r>
              <a:rPr lang="en-GB" sz="1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Draw lines to match the words up with their meaning.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DC8825AF-AD31-7EBD-7462-F9AFA6D6DA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8534305"/>
              </p:ext>
            </p:extLst>
          </p:nvPr>
        </p:nvGraphicFramePr>
        <p:xfrm>
          <a:off x="372706" y="2284249"/>
          <a:ext cx="6120042" cy="46596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33493">
                  <a:extLst>
                    <a:ext uri="{9D8B030D-6E8A-4147-A177-3AD203B41FA5}">
                      <a16:colId xmlns:a16="http://schemas.microsoft.com/office/drawing/2014/main" val="2645057128"/>
                    </a:ext>
                  </a:extLst>
                </a:gridCol>
                <a:gridCol w="1224362">
                  <a:extLst>
                    <a:ext uri="{9D8B030D-6E8A-4147-A177-3AD203B41FA5}">
                      <a16:colId xmlns:a16="http://schemas.microsoft.com/office/drawing/2014/main" val="1073972827"/>
                    </a:ext>
                  </a:extLst>
                </a:gridCol>
                <a:gridCol w="3062187">
                  <a:extLst>
                    <a:ext uri="{9D8B030D-6E8A-4147-A177-3AD203B41FA5}">
                      <a16:colId xmlns:a16="http://schemas.microsoft.com/office/drawing/2014/main" val="2698974424"/>
                    </a:ext>
                  </a:extLst>
                </a:gridCol>
              </a:tblGrid>
              <a:tr h="6233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i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Emissions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Something that can be trusted or depended on.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84130031"/>
                  </a:ext>
                </a:extLst>
              </a:tr>
              <a:tr h="79167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Source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Change over time of the weather patterns and average temperatures of the whole planet.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04991421"/>
                  </a:ext>
                </a:extLst>
              </a:tr>
              <a:tr h="791678"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Bias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When opinions change how you or someone thinks about something, making it hard for you or them to be fair.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215253894"/>
                  </a:ext>
                </a:extLst>
              </a:tr>
              <a:tr h="623369"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Greenwashing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Where your information comes from.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906294037"/>
                  </a:ext>
                </a:extLst>
              </a:tr>
              <a:tr h="79167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Reliable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i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When organisations and companies try to look more environmentally friendly than they actually are.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550316676"/>
                  </a:ext>
                </a:extLst>
              </a:tr>
              <a:tr h="6233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Climate Change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i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Gases and pollution released by humans through cars, factories and lots of other things.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175001291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5A5E09A2-BCC2-9482-444A-4600BF6606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782" y="9273043"/>
            <a:ext cx="1560485" cy="442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471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5CF1FB-8DEF-E2C1-7159-07CB14830A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4699D3D-D741-FA18-0650-6F9DC93DFD96}"/>
              </a:ext>
            </a:extLst>
          </p:cNvPr>
          <p:cNvSpPr txBox="1"/>
          <p:nvPr/>
        </p:nvSpPr>
        <p:spPr>
          <a:xfrm>
            <a:off x="736169" y="340969"/>
            <a:ext cx="53779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u="sng" dirty="0">
                <a:latin typeface="Jessi Neue Medium" pitchFamily="50" charset="0"/>
                <a:ea typeface="Jessi Neue Medium" pitchFamily="50" charset="0"/>
              </a:rPr>
              <a:t>Activity 1</a:t>
            </a:r>
            <a:br>
              <a:rPr lang="en-GB" sz="2400" b="1" u="sng" dirty="0">
                <a:latin typeface="Jessi Neue Medium" pitchFamily="50" charset="0"/>
                <a:ea typeface="Jessi Neue Medium" pitchFamily="50" charset="0"/>
              </a:rPr>
            </a:br>
            <a:r>
              <a:rPr lang="en-GB" sz="2400" b="1" u="sng" dirty="0">
                <a:latin typeface="Jessi Neue Medium" pitchFamily="50" charset="0"/>
                <a:ea typeface="Jessi Neue Medium" pitchFamily="50" charset="0"/>
              </a:rPr>
              <a:t>Motivation Detectives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0230ED7-3EBA-4124-C7A4-AA0A4838FC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8122657"/>
              </p:ext>
            </p:extLst>
          </p:nvPr>
        </p:nvGraphicFramePr>
        <p:xfrm>
          <a:off x="510475" y="1897349"/>
          <a:ext cx="5829300" cy="300606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65860">
                  <a:extLst>
                    <a:ext uri="{9D8B030D-6E8A-4147-A177-3AD203B41FA5}">
                      <a16:colId xmlns:a16="http://schemas.microsoft.com/office/drawing/2014/main" val="3745766194"/>
                    </a:ext>
                  </a:extLst>
                </a:gridCol>
                <a:gridCol w="1165860">
                  <a:extLst>
                    <a:ext uri="{9D8B030D-6E8A-4147-A177-3AD203B41FA5}">
                      <a16:colId xmlns:a16="http://schemas.microsoft.com/office/drawing/2014/main" val="209457616"/>
                    </a:ext>
                  </a:extLst>
                </a:gridCol>
                <a:gridCol w="1165860">
                  <a:extLst>
                    <a:ext uri="{9D8B030D-6E8A-4147-A177-3AD203B41FA5}">
                      <a16:colId xmlns:a16="http://schemas.microsoft.com/office/drawing/2014/main" val="155559103"/>
                    </a:ext>
                  </a:extLst>
                </a:gridCol>
                <a:gridCol w="1165860">
                  <a:extLst>
                    <a:ext uri="{9D8B030D-6E8A-4147-A177-3AD203B41FA5}">
                      <a16:colId xmlns:a16="http://schemas.microsoft.com/office/drawing/2014/main" val="2366158862"/>
                    </a:ext>
                  </a:extLst>
                </a:gridCol>
                <a:gridCol w="1165860">
                  <a:extLst>
                    <a:ext uri="{9D8B030D-6E8A-4147-A177-3AD203B41FA5}">
                      <a16:colId xmlns:a16="http://schemas.microsoft.com/office/drawing/2014/main" val="354853844"/>
                    </a:ext>
                  </a:extLst>
                </a:gridCol>
              </a:tblGrid>
              <a:tr h="720061">
                <a:tc>
                  <a:txBody>
                    <a:bodyPr/>
                    <a:lstStyle/>
                    <a:p>
                      <a:endParaRPr lang="en-GB" sz="12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7713302"/>
                  </a:ext>
                </a:extLst>
              </a:tr>
              <a:tr h="720061">
                <a:tc>
                  <a:txBody>
                    <a:bodyPr/>
                    <a:lstStyle/>
                    <a:p>
                      <a:r>
                        <a:rPr lang="en-GB" sz="1200" b="0" u="none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Lukas is a 22 year-old social media influencer. His family owns an oil business.</a:t>
                      </a:r>
                      <a:endParaRPr lang="en-GB" sz="1200" b="1" u="sng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Anna works at a local shop. She likes to post things online that will get lots of comments.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The </a:t>
                      </a:r>
                      <a:r>
                        <a:rPr lang="en-GB" sz="1200" dirty="0" err="1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Clifftown</a:t>
                      </a:r>
                      <a:r>
                        <a:rPr lang="en-GB" sz="12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 Trust have been looking after the local sea cliffs for nearly 100 years. Lots of tourists come to see the area.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Saffiyah works at a research laboratory.  This study was paid for by a company that makes petrol cars.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Newsround is a BBC news programme. They aim to share world news in a way that is easier for children and young people to understand.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3527406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6B944F4-10D2-E073-D448-44BC5B5639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1074510"/>
              </p:ext>
            </p:extLst>
          </p:nvPr>
        </p:nvGraphicFramePr>
        <p:xfrm>
          <a:off x="514349" y="4844514"/>
          <a:ext cx="5829300" cy="41456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95474">
                  <a:extLst>
                    <a:ext uri="{9D8B030D-6E8A-4147-A177-3AD203B41FA5}">
                      <a16:colId xmlns:a16="http://schemas.microsoft.com/office/drawing/2014/main" val="186074557"/>
                    </a:ext>
                  </a:extLst>
                </a:gridCol>
                <a:gridCol w="1244010">
                  <a:extLst>
                    <a:ext uri="{9D8B030D-6E8A-4147-A177-3AD203B41FA5}">
                      <a16:colId xmlns:a16="http://schemas.microsoft.com/office/drawing/2014/main" val="2494141538"/>
                    </a:ext>
                  </a:extLst>
                </a:gridCol>
                <a:gridCol w="3589816">
                  <a:extLst>
                    <a:ext uri="{9D8B030D-6E8A-4147-A177-3AD203B41FA5}">
                      <a16:colId xmlns:a16="http://schemas.microsoft.com/office/drawing/2014/main" val="3436888909"/>
                    </a:ext>
                  </a:extLst>
                </a:gridCol>
              </a:tblGrid>
              <a:tr h="634415">
                <a:tc>
                  <a:txBody>
                    <a:bodyPr/>
                    <a:lstStyle/>
                    <a:p>
                      <a:r>
                        <a:rPr lang="en-GB" sz="1800" b="1" u="sng" dirty="0"/>
                        <a:t>Source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="1" u="sng" dirty="0"/>
                        <a:t>Who wrote it?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="1" u="sng" dirty="0"/>
                        <a:t>Why?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88591"/>
                  </a:ext>
                </a:extLst>
              </a:tr>
              <a:tr h="701117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1339453"/>
                  </a:ext>
                </a:extLst>
              </a:tr>
              <a:tr h="701117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2613821"/>
                  </a:ext>
                </a:extLst>
              </a:tr>
              <a:tr h="701117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346496"/>
                  </a:ext>
                </a:extLst>
              </a:tr>
              <a:tr h="701117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3808492"/>
                  </a:ext>
                </a:extLst>
              </a:tr>
              <a:tr h="701117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8809404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15998F85-A73C-9703-B1EF-AF8AA2FDFEE3}"/>
              </a:ext>
            </a:extLst>
          </p:cNvPr>
          <p:cNvSpPr txBox="1"/>
          <p:nvPr/>
        </p:nvSpPr>
        <p:spPr>
          <a:xfrm>
            <a:off x="514349" y="1161204"/>
            <a:ext cx="58293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Have a look at the 5 sources, and the 5 possible authors. Who do you think made each one? Why do you think they made it? What do they want you to do or think?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ACEEFE5-A349-136A-C777-65016F9CA5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6169" y="1942288"/>
            <a:ext cx="635431" cy="63543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B178870-B3F8-FBE1-2B84-99CD1B3139AA}"/>
              </a:ext>
            </a:extLst>
          </p:cNvPr>
          <p:cNvPicPr>
            <a:picLocks noChangeAspect="1"/>
          </p:cNvPicPr>
          <p:nvPr/>
        </p:nvPicPr>
        <p:blipFill>
          <a:blip r:embed="rId4">
            <a:grayscl/>
          </a:blip>
          <a:stretch>
            <a:fillRect/>
          </a:stretch>
        </p:blipFill>
        <p:spPr>
          <a:xfrm>
            <a:off x="1920938" y="1940519"/>
            <a:ext cx="637200" cy="6372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740D2FB-2873-E3F4-82FC-C2AF2EBD389A}"/>
              </a:ext>
            </a:extLst>
          </p:cNvPr>
          <p:cNvPicPr>
            <a:picLocks noChangeAspect="1"/>
          </p:cNvPicPr>
          <p:nvPr/>
        </p:nvPicPr>
        <p:blipFill>
          <a:blip r:embed="rId5">
            <a:grayscl/>
          </a:blip>
          <a:stretch>
            <a:fillRect/>
          </a:stretch>
        </p:blipFill>
        <p:spPr>
          <a:xfrm>
            <a:off x="4234996" y="1956018"/>
            <a:ext cx="637200" cy="637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57BB435-F0F9-40CA-38D3-1AEC3A0900E5}"/>
              </a:ext>
            </a:extLst>
          </p:cNvPr>
          <p:cNvPicPr>
            <a:picLocks noChangeAspect="1"/>
          </p:cNvPicPr>
          <p:nvPr/>
        </p:nvPicPr>
        <p:blipFill>
          <a:blip r:embed="rId6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07671" y="1956018"/>
            <a:ext cx="637200" cy="6372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0162920-4547-53C7-2636-3BE103C95D16}"/>
              </a:ext>
            </a:extLst>
          </p:cNvPr>
          <p:cNvPicPr>
            <a:picLocks noChangeAspect="1"/>
          </p:cNvPicPr>
          <p:nvPr/>
        </p:nvPicPr>
        <p:blipFill>
          <a:blip r:embed="rId7">
            <a:grayscl/>
          </a:blip>
          <a:stretch>
            <a:fillRect/>
          </a:stretch>
        </p:blipFill>
        <p:spPr>
          <a:xfrm>
            <a:off x="5242707" y="1943843"/>
            <a:ext cx="1050574" cy="637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A5050FE-B5A6-7C00-B81E-5D0C47D56D4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644" y="9303544"/>
            <a:ext cx="1790054" cy="3814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55A62C7-5237-51C9-DF41-416E9CBD48A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782" y="9273043"/>
            <a:ext cx="1560485" cy="442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731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6832C6-DA6D-FD64-8E02-BCF3DD713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21B98CE-2F9A-1098-8013-BAEA27C00E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596" y="9233688"/>
            <a:ext cx="1790054" cy="38148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6B9CAD9-B871-CD8A-9CBD-9B181A46E039}"/>
              </a:ext>
            </a:extLst>
          </p:cNvPr>
          <p:cNvSpPr txBox="1"/>
          <p:nvPr/>
        </p:nvSpPr>
        <p:spPr>
          <a:xfrm>
            <a:off x="736169" y="340969"/>
            <a:ext cx="53779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u="sng" dirty="0">
                <a:latin typeface="Jessi Neue Medium" pitchFamily="50" charset="0"/>
                <a:ea typeface="Jessi Neue Medium" pitchFamily="50" charset="0"/>
              </a:rPr>
              <a:t>Activity 2</a:t>
            </a:r>
            <a:br>
              <a:rPr lang="en-GB" sz="2400" b="1" u="sng" dirty="0">
                <a:latin typeface="Jessi Neue Medium" pitchFamily="50" charset="0"/>
                <a:ea typeface="Jessi Neue Medium" pitchFamily="50" charset="0"/>
              </a:rPr>
            </a:br>
            <a:r>
              <a:rPr lang="en-GB" sz="2400" b="1" u="sng" dirty="0">
                <a:latin typeface="Jessi Neue Medium" pitchFamily="50" charset="0"/>
                <a:ea typeface="Jessi Neue Medium" pitchFamily="50" charset="0"/>
              </a:rPr>
              <a:t>Data Detectives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B21905-5F29-BAB5-A413-57AAE56D31EB}"/>
              </a:ext>
            </a:extLst>
          </p:cNvPr>
          <p:cNvSpPr txBox="1"/>
          <p:nvPr/>
        </p:nvSpPr>
        <p:spPr>
          <a:xfrm>
            <a:off x="514349" y="1225372"/>
            <a:ext cx="5829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Look at the information and see if you can work out what’s missing, or how this information is trying to trick you.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47E1DB7-FC3A-557A-C0C5-3A8B8C05B9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512623"/>
              </p:ext>
            </p:extLst>
          </p:nvPr>
        </p:nvGraphicFramePr>
        <p:xfrm>
          <a:off x="514349" y="1827236"/>
          <a:ext cx="5829300" cy="70600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9536">
                  <a:extLst>
                    <a:ext uri="{9D8B030D-6E8A-4147-A177-3AD203B41FA5}">
                      <a16:colId xmlns:a16="http://schemas.microsoft.com/office/drawing/2014/main" val="4096154725"/>
                    </a:ext>
                  </a:extLst>
                </a:gridCol>
                <a:gridCol w="2526223">
                  <a:extLst>
                    <a:ext uri="{9D8B030D-6E8A-4147-A177-3AD203B41FA5}">
                      <a16:colId xmlns:a16="http://schemas.microsoft.com/office/drawing/2014/main" val="2981291583"/>
                    </a:ext>
                  </a:extLst>
                </a:gridCol>
                <a:gridCol w="2763541">
                  <a:extLst>
                    <a:ext uri="{9D8B030D-6E8A-4147-A177-3AD203B41FA5}">
                      <a16:colId xmlns:a16="http://schemas.microsoft.com/office/drawing/2014/main" val="104561316"/>
                    </a:ext>
                  </a:extLst>
                </a:gridCol>
              </a:tblGrid>
              <a:tr h="817484">
                <a:tc>
                  <a:txBody>
                    <a:bodyPr/>
                    <a:lstStyle/>
                    <a:p>
                      <a:pPr algn="ctr"/>
                      <a:endParaRPr lang="en-GB" b="1" u="sng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u="sng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What are they telling you?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u="sng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How are they tricking you?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4589497"/>
                  </a:ext>
                </a:extLst>
              </a:tr>
              <a:tr h="1560651"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1652948"/>
                  </a:ext>
                </a:extLst>
              </a:tr>
              <a:tr h="1560651"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7238965"/>
                  </a:ext>
                </a:extLst>
              </a:tr>
              <a:tr h="1560651"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7205170"/>
                  </a:ext>
                </a:extLst>
              </a:tr>
              <a:tr h="1560651"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03815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3597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49FAE-E908-BFA4-BDEE-16F12EE836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5ED10724-C582-99E8-39C9-7BF57B2FD1C6}"/>
              </a:ext>
            </a:extLst>
          </p:cNvPr>
          <p:cNvSpPr txBox="1"/>
          <p:nvPr/>
        </p:nvSpPr>
        <p:spPr>
          <a:xfrm>
            <a:off x="740044" y="4714134"/>
            <a:ext cx="53779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u="sng" dirty="0">
                <a:latin typeface="Jessi Neue Medium" pitchFamily="50" charset="0"/>
                <a:ea typeface="Jessi Neue Medium" pitchFamily="50" charset="0"/>
              </a:rPr>
              <a:t>Activity 4</a:t>
            </a:r>
            <a:br>
              <a:rPr lang="en-GB" sz="2400" b="1" u="sng" dirty="0">
                <a:latin typeface="Jessi Neue Medium" pitchFamily="50" charset="0"/>
                <a:ea typeface="Jessi Neue Medium" pitchFamily="50" charset="0"/>
              </a:rPr>
            </a:br>
            <a:r>
              <a:rPr lang="en-GB" sz="2400" b="1" u="sng" dirty="0">
                <a:latin typeface="Jessi Neue Medium" pitchFamily="50" charset="0"/>
                <a:ea typeface="Jessi Neue Medium" pitchFamily="50" charset="0"/>
              </a:rPr>
              <a:t>Undercover Detectives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B24184-AC0F-87A4-D727-57F8F9E07BD3}"/>
              </a:ext>
            </a:extLst>
          </p:cNvPr>
          <p:cNvSpPr txBox="1"/>
          <p:nvPr/>
        </p:nvSpPr>
        <p:spPr>
          <a:xfrm>
            <a:off x="740044" y="290832"/>
            <a:ext cx="53779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u="sng" dirty="0">
                <a:latin typeface="Jessi Neue Medium" pitchFamily="50" charset="0"/>
                <a:ea typeface="Jessi Neue Medium" pitchFamily="50" charset="0"/>
              </a:rPr>
              <a:t>Activity 3</a:t>
            </a:r>
            <a:br>
              <a:rPr lang="en-GB" sz="2400" b="1" u="sng" dirty="0">
                <a:latin typeface="Jessi Neue Medium" pitchFamily="50" charset="0"/>
                <a:ea typeface="Jessi Neue Medium" pitchFamily="50" charset="0"/>
              </a:rPr>
            </a:br>
            <a:r>
              <a:rPr lang="en-GB" sz="2400" b="1" u="sng" dirty="0">
                <a:latin typeface="Jessi Neue Medium" pitchFamily="50" charset="0"/>
                <a:ea typeface="Jessi Neue Medium" pitchFamily="50" charset="0"/>
              </a:rPr>
              <a:t>Fact Detectives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BC069B-A630-7F97-1093-E6B69109BECF}"/>
              </a:ext>
            </a:extLst>
          </p:cNvPr>
          <p:cNvSpPr txBox="1"/>
          <p:nvPr/>
        </p:nvSpPr>
        <p:spPr>
          <a:xfrm>
            <a:off x="409379" y="5545131"/>
            <a:ext cx="60392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Open Sans" pitchFamily="2" charset="0"/>
                <a:ea typeface="Open Sans" pitchFamily="2" charset="0"/>
                <a:cs typeface="Open Sans" pitchFamily="2" charset="0"/>
              </a:rPr>
              <a:t>Use this space to make your plans! How will you trick people into believing your media?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C0646E-B69B-A9AF-E4EE-209EDB6C41ED}"/>
              </a:ext>
            </a:extLst>
          </p:cNvPr>
          <p:cNvSpPr txBox="1"/>
          <p:nvPr/>
        </p:nvSpPr>
        <p:spPr>
          <a:xfrm>
            <a:off x="409379" y="1121829"/>
            <a:ext cx="603924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Open Sans" pitchFamily="2" charset="0"/>
                <a:ea typeface="Open Sans" pitchFamily="2" charset="0"/>
                <a:cs typeface="Open Sans" pitchFamily="2" charset="0"/>
              </a:rPr>
              <a:t>Is the statement below fact or opinion? Use what you have practiced to help you decide and then label the statement to show how you decided. </a:t>
            </a:r>
          </a:p>
          <a:p>
            <a:endParaRPr lang="en-GB" sz="16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n-GB" sz="16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n-GB" sz="16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algn="ctr"/>
            <a:r>
              <a:rPr lang="en-GB" sz="2400" dirty="0"/>
              <a:t>“The salt marsh growing in Morecambe Bay is ugly and scruffy, the council should get rid of it.”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B33B072-BCE3-6B19-3BF3-358ED39801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644" y="9303544"/>
            <a:ext cx="1790054" cy="3814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8FE3EE6-1FCD-A222-88E4-9974E177CC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782" y="9273043"/>
            <a:ext cx="1560485" cy="442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499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EA1496-7544-82CC-E788-FD18CD7FC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82A78E9-4EBD-AC00-55A1-24543E98BC21}"/>
              </a:ext>
            </a:extLst>
          </p:cNvPr>
          <p:cNvSpPr txBox="1"/>
          <p:nvPr/>
        </p:nvSpPr>
        <p:spPr>
          <a:xfrm>
            <a:off x="371959" y="220182"/>
            <a:ext cx="6189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>
                <a:latin typeface="Open Sans" pitchFamily="2" charset="0"/>
                <a:ea typeface="Open Sans" pitchFamily="2" charset="0"/>
                <a:cs typeface="Open Sans" pitchFamily="2" charset="0"/>
              </a:rPr>
              <a:t>Activity 3 – Sorting table</a:t>
            </a:r>
            <a:endParaRPr lang="en-GB" u="sng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n-GB" b="1" u="sng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6A1DA8-08DF-ED7B-BA74-9CEEA83F6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619470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Fact Detectives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567A1A3-F902-2BB4-3D90-1FA849A8C3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5290305"/>
              </p:ext>
            </p:extLst>
          </p:nvPr>
        </p:nvGraphicFramePr>
        <p:xfrm>
          <a:off x="471487" y="1559305"/>
          <a:ext cx="5915024" cy="77023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57512">
                  <a:extLst>
                    <a:ext uri="{9D8B030D-6E8A-4147-A177-3AD203B41FA5}">
                      <a16:colId xmlns:a16="http://schemas.microsoft.com/office/drawing/2014/main" val="2498609742"/>
                    </a:ext>
                  </a:extLst>
                </a:gridCol>
                <a:gridCol w="2957512">
                  <a:extLst>
                    <a:ext uri="{9D8B030D-6E8A-4147-A177-3AD203B41FA5}">
                      <a16:colId xmlns:a16="http://schemas.microsoft.com/office/drawing/2014/main" val="3450475913"/>
                    </a:ext>
                  </a:extLst>
                </a:gridCol>
              </a:tblGrid>
              <a:tr h="52099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tx1"/>
                          </a:solidFill>
                          <a:latin typeface="Jessi Neue Medium" pitchFamily="50" charset="0"/>
                          <a:ea typeface="Jessi Neue Medium" pitchFamily="50" charset="0"/>
                          <a:cs typeface="Open Sans" pitchFamily="2" charset="0"/>
                        </a:rPr>
                        <a:t>Fact</a:t>
                      </a: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tx1"/>
                          </a:solidFill>
                          <a:latin typeface="Jessi Neue Medium" pitchFamily="50" charset="0"/>
                          <a:ea typeface="Jessi Neue Medium" pitchFamily="50" charset="0"/>
                          <a:cs typeface="Open Sans" pitchFamily="2" charset="0"/>
                        </a:rPr>
                        <a:t>Opinion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67756932"/>
                  </a:ext>
                </a:extLst>
              </a:tr>
              <a:tr h="1297312">
                <a:tc>
                  <a:txBody>
                    <a:bodyPr/>
                    <a:lstStyle/>
                    <a:p>
                      <a:endParaRPr lang="en-GB" sz="20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7818781"/>
                  </a:ext>
                </a:extLst>
              </a:tr>
              <a:tr h="1297312">
                <a:tc>
                  <a:txBody>
                    <a:bodyPr/>
                    <a:lstStyle/>
                    <a:p>
                      <a:endParaRPr lang="en-GB" sz="20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70292567"/>
                  </a:ext>
                </a:extLst>
              </a:tr>
              <a:tr h="1297312">
                <a:tc>
                  <a:txBody>
                    <a:bodyPr/>
                    <a:lstStyle/>
                    <a:p>
                      <a:endParaRPr lang="en-GB" sz="20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81872679"/>
                  </a:ext>
                </a:extLst>
              </a:tr>
              <a:tr h="1297312">
                <a:tc>
                  <a:txBody>
                    <a:bodyPr/>
                    <a:lstStyle/>
                    <a:p>
                      <a:endParaRPr lang="en-GB" sz="20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69486191"/>
                  </a:ext>
                </a:extLst>
              </a:tr>
              <a:tr h="1992090">
                <a:tc>
                  <a:txBody>
                    <a:bodyPr/>
                    <a:lstStyle/>
                    <a:p>
                      <a:endParaRPr lang="en-GB" sz="20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9950695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1F360BF-45A5-8907-7A82-301FB5804D24}"/>
              </a:ext>
            </a:extLst>
          </p:cNvPr>
          <p:cNvSpPr txBox="1"/>
          <p:nvPr/>
        </p:nvSpPr>
        <p:spPr>
          <a:xfrm>
            <a:off x="471487" y="1146875"/>
            <a:ext cx="6189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Open Sans" pitchFamily="2" charset="0"/>
                <a:ea typeface="Open Sans" pitchFamily="2" charset="0"/>
                <a:cs typeface="Open Sans" pitchFamily="2" charset="0"/>
              </a:rPr>
              <a:t>Sort the cards into the right column</a:t>
            </a:r>
          </a:p>
          <a:p>
            <a:endParaRPr lang="en-GB" b="1" u="sng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08C4CF6-8B1B-B739-433B-1C92C17D6A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644" y="9303544"/>
            <a:ext cx="1790054" cy="3814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ED10EA6-1565-BADC-FCF1-4ADC3E2106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782" y="9273043"/>
            <a:ext cx="1560485" cy="442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8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16B79D-ECE2-E948-627C-21205A702D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C47741B0-0CF9-DFC5-E4CB-DC3A0CD5AF73}"/>
              </a:ext>
            </a:extLst>
          </p:cNvPr>
          <p:cNvSpPr txBox="1"/>
          <p:nvPr/>
        </p:nvSpPr>
        <p:spPr>
          <a:xfrm>
            <a:off x="473182" y="315382"/>
            <a:ext cx="5377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u="sng" dirty="0">
                <a:latin typeface="Open Sans" pitchFamily="2" charset="0"/>
                <a:ea typeface="Open Sans" pitchFamily="2" charset="0"/>
                <a:cs typeface="Open Sans" pitchFamily="2" charset="0"/>
              </a:rPr>
              <a:t>Activity 3 – Cards for sort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F252BC3-F497-D08E-6183-8CD8AC08D11E}"/>
              </a:ext>
            </a:extLst>
          </p:cNvPr>
          <p:cNvGraphicFramePr>
            <a:graphicFrameLocks noGrp="1"/>
          </p:cNvGraphicFramePr>
          <p:nvPr/>
        </p:nvGraphicFramePr>
        <p:xfrm>
          <a:off x="473182" y="1290234"/>
          <a:ext cx="5870466" cy="781941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56822">
                  <a:extLst>
                    <a:ext uri="{9D8B030D-6E8A-4147-A177-3AD203B41FA5}">
                      <a16:colId xmlns:a16="http://schemas.microsoft.com/office/drawing/2014/main" val="1349438405"/>
                    </a:ext>
                  </a:extLst>
                </a:gridCol>
                <a:gridCol w="1956822">
                  <a:extLst>
                    <a:ext uri="{9D8B030D-6E8A-4147-A177-3AD203B41FA5}">
                      <a16:colId xmlns:a16="http://schemas.microsoft.com/office/drawing/2014/main" val="3244472680"/>
                    </a:ext>
                  </a:extLst>
                </a:gridCol>
                <a:gridCol w="1956822">
                  <a:extLst>
                    <a:ext uri="{9D8B030D-6E8A-4147-A177-3AD203B41FA5}">
                      <a16:colId xmlns:a16="http://schemas.microsoft.com/office/drawing/2014/main" val="3988251715"/>
                    </a:ext>
                  </a:extLst>
                </a:gridCol>
              </a:tblGrid>
              <a:tr h="1456066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Wind turbines are good, but shouldn’t be built here because they will destroy the view completely.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There are approximately 11,000 wind turbines currently active around the UK.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It’s OK that they fly everywhere in a private jet because they also plant lots of trees to help the environment.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26232359"/>
                  </a:ext>
                </a:extLst>
              </a:tr>
              <a:tr h="2912132">
                <a:tc>
                  <a:txBody>
                    <a:bodyPr/>
                    <a:lstStyle/>
                    <a:p>
                      <a:pPr algn="ctr"/>
                      <a:endParaRPr lang="en-GB" sz="1600" dirty="0"/>
                    </a:p>
                    <a:p>
                      <a:pPr algn="ctr"/>
                      <a:endParaRPr lang="en-GB" sz="1600" dirty="0"/>
                    </a:p>
                    <a:p>
                      <a:pPr algn="ctr"/>
                      <a:endParaRPr lang="en-GB" sz="1600" dirty="0"/>
                    </a:p>
                    <a:p>
                      <a:pPr algn="ctr"/>
                      <a:endParaRPr lang="en-GB" sz="1600" dirty="0"/>
                    </a:p>
                    <a:p>
                      <a:pPr algn="ctr"/>
                      <a:r>
                        <a:rPr lang="en-GB" sz="1600" dirty="0"/>
                        <a:t>The Bramble Cay Melomys was declared extinct in 2019 when rising sea levels flooded the only small island it lived on.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The salt marsh growing in Morecambe Bay is ugly and scruffy, the council should get rid of it.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It doesn’t really matter if an animal I never heard of from a place I never heard of goes extinct. It doesn’t affect me.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6670353"/>
                  </a:ext>
                </a:extLst>
              </a:tr>
              <a:tr h="1456066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I’m glad it doesn’t snow as much anymore. It messes the roads up and gets in the way.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The number of days over 30°C occurs more the 4 times more in London than it did in the UK climate 40 years ago.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Solar energy isn’t helpful, It rains too much here.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39285244"/>
                  </a:ext>
                </a:extLst>
              </a:tr>
              <a:tr h="1456066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UK families can save around £500 a year on their electricity bill with solar panels on the roof.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Trains and buses are a waste of money, it’s easier to drive.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Travelling by train instead of car would produce 75% less carbon emissions.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81277897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BBB5B35C-0010-BF75-E7C0-35AAEC18F4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169" y="2901667"/>
            <a:ext cx="1495587" cy="7769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FE29D83-B231-1EA7-E232-D13F2FE12D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1735" y="4492054"/>
            <a:ext cx="1506780" cy="11300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5A66ED5-9E13-B0F6-7DAC-AD3986AEDE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644" y="9303544"/>
            <a:ext cx="1790054" cy="3814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3A719B5-EF9C-88CC-037F-9A2819DB3E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782" y="9273043"/>
            <a:ext cx="1560485" cy="44248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EC1CF1A-DDDF-3AF3-A197-7A0BB69E2B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035" y="4631229"/>
            <a:ext cx="1562950" cy="990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4964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6CDB7E-052B-3BCA-30AA-3FF41F3703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459DCADC-C9F3-436E-ABDA-6B20EBC187F2}"/>
              </a:ext>
            </a:extLst>
          </p:cNvPr>
          <p:cNvSpPr txBox="1"/>
          <p:nvPr/>
        </p:nvSpPr>
        <p:spPr>
          <a:xfrm>
            <a:off x="736169" y="511447"/>
            <a:ext cx="5377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u="sng" dirty="0">
                <a:latin typeface="Jessi Neue Medium" pitchFamily="50" charset="0"/>
                <a:ea typeface="Jessi Neue Medium" pitchFamily="50" charset="0"/>
              </a:rPr>
              <a:t>Activity 5 – Choice Detectives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8FD200-0247-7A4D-AD6D-2ED1D15AA95C}"/>
              </a:ext>
            </a:extLst>
          </p:cNvPr>
          <p:cNvSpPr txBox="1"/>
          <p:nvPr/>
        </p:nvSpPr>
        <p:spPr>
          <a:xfrm>
            <a:off x="512412" y="1115877"/>
            <a:ext cx="583123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Put the cards in the right columns on the sheet. What total carbon footprint did you get for each bag?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Which bag would you buy and why?</a:t>
            </a:r>
          </a:p>
          <a:p>
            <a:r>
              <a:rPr lang="en-GB" sz="2400" dirty="0"/>
              <a:t>________________________________________________________________________________________________________________________</a:t>
            </a:r>
          </a:p>
          <a:p>
            <a:endParaRPr lang="en-GB" sz="2400" dirty="0"/>
          </a:p>
          <a:p>
            <a:r>
              <a:rPr lang="en-GB" dirty="0"/>
              <a:t>Design your new school bag below!</a:t>
            </a:r>
            <a:endParaRPr lang="en-GB" sz="2000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279AC59-185B-A979-FAB1-60D0BC1834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2438232"/>
              </p:ext>
            </p:extLst>
          </p:nvPr>
        </p:nvGraphicFramePr>
        <p:xfrm>
          <a:off x="512411" y="2018655"/>
          <a:ext cx="5601670" cy="11739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00835">
                  <a:extLst>
                    <a:ext uri="{9D8B030D-6E8A-4147-A177-3AD203B41FA5}">
                      <a16:colId xmlns:a16="http://schemas.microsoft.com/office/drawing/2014/main" val="1761126996"/>
                    </a:ext>
                  </a:extLst>
                </a:gridCol>
                <a:gridCol w="2800835">
                  <a:extLst>
                    <a:ext uri="{9D8B030D-6E8A-4147-A177-3AD203B41FA5}">
                      <a16:colId xmlns:a16="http://schemas.microsoft.com/office/drawing/2014/main" val="34227339"/>
                    </a:ext>
                  </a:extLst>
                </a:gridCol>
              </a:tblGrid>
              <a:tr h="586998">
                <a:tc>
                  <a:txBody>
                    <a:bodyPr/>
                    <a:lstStyle/>
                    <a:p>
                      <a:pPr algn="ctr"/>
                      <a:r>
                        <a:rPr lang="en-GB" sz="2000" b="1" u="sng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Bag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u="sng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Bag 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4900278"/>
                  </a:ext>
                </a:extLst>
              </a:tr>
              <a:tr h="586998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5739685"/>
                  </a:ext>
                </a:extLst>
              </a:tr>
            </a:tbl>
          </a:graphicData>
        </a:graphic>
      </p:graphicFrame>
      <p:pic>
        <p:nvPicPr>
          <p:cNvPr id="4" name="Graphic 4" descr="Backpack with solid fill">
            <a:extLst>
              <a:ext uri="{FF2B5EF4-FFF2-40B4-BE49-F238E27FC236}">
                <a16:creationId xmlns:a16="http://schemas.microsoft.com/office/drawing/2014/main" id="{7B905D74-0AA3-1C6C-A97A-5C392653937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67034" y="5729162"/>
            <a:ext cx="3716182" cy="37161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631D61E-3F5F-BE0B-B954-77AC514D81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644" y="9303544"/>
            <a:ext cx="1790054" cy="3814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0EB052B-0D53-DD89-1483-D300337ADA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782" y="9273043"/>
            <a:ext cx="1560485" cy="442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517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32016-90F3-2D68-125D-3752A69E6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CC13F-C3CF-888C-1C19-A23F1FE9C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619470"/>
          </a:xfrm>
        </p:spPr>
        <p:txBody>
          <a:bodyPr/>
          <a:lstStyle/>
          <a:p>
            <a:r>
              <a:rPr lang="en-GB" dirty="0"/>
              <a:t>Compare the Two Backpacks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EC54FC3-4350-7DCF-E226-18E1350EA004}"/>
              </a:ext>
            </a:extLst>
          </p:cNvPr>
          <p:cNvGraphicFramePr>
            <a:graphicFrameLocks noGrp="1"/>
          </p:cNvGraphicFramePr>
          <p:nvPr/>
        </p:nvGraphicFramePr>
        <p:xfrm>
          <a:off x="471487" y="1773321"/>
          <a:ext cx="5917945" cy="79230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97945">
                  <a:extLst>
                    <a:ext uri="{9D8B030D-6E8A-4147-A177-3AD203B41FA5}">
                      <a16:colId xmlns:a16="http://schemas.microsoft.com/office/drawing/2014/main" val="2809810011"/>
                    </a:ext>
                  </a:extLst>
                </a:gridCol>
                <a:gridCol w="2160000">
                  <a:extLst>
                    <a:ext uri="{9D8B030D-6E8A-4147-A177-3AD203B41FA5}">
                      <a16:colId xmlns:a16="http://schemas.microsoft.com/office/drawing/2014/main" val="2498609742"/>
                    </a:ext>
                  </a:extLst>
                </a:gridCol>
                <a:gridCol w="2160000">
                  <a:extLst>
                    <a:ext uri="{9D8B030D-6E8A-4147-A177-3AD203B41FA5}">
                      <a16:colId xmlns:a16="http://schemas.microsoft.com/office/drawing/2014/main" val="3450475913"/>
                    </a:ext>
                  </a:extLst>
                </a:gridCol>
              </a:tblGrid>
              <a:tr h="535920">
                <a:tc>
                  <a:txBody>
                    <a:bodyPr/>
                    <a:lstStyle/>
                    <a:p>
                      <a:endParaRPr lang="en-GB" sz="20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rgbClr val="502D7F"/>
                          </a:solidFill>
                          <a:latin typeface="Jessi Neue Medium" pitchFamily="50" charset="0"/>
                          <a:ea typeface="Jessi Neue Medium" pitchFamily="50" charset="0"/>
                          <a:cs typeface="Open Sans" pitchFamily="2" charset="0"/>
                        </a:rPr>
                        <a:t>Company A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rgbClr val="D0005B"/>
                          </a:solidFill>
                          <a:latin typeface="Jessi Neue Medium" pitchFamily="50" charset="0"/>
                          <a:ea typeface="Jessi Neue Medium" pitchFamily="50" charset="0"/>
                          <a:cs typeface="Open Sans" pitchFamily="2" charset="0"/>
                        </a:rPr>
                        <a:t>Company B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67756932"/>
                  </a:ext>
                </a:extLst>
              </a:tr>
              <a:tr h="1334487">
                <a:tc>
                  <a:txBody>
                    <a:bodyPr/>
                    <a:lstStyle/>
                    <a:p>
                      <a:pPr algn="l"/>
                      <a:r>
                        <a:rPr lang="en-GB" sz="16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Material Production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7818781"/>
                  </a:ext>
                </a:extLst>
              </a:tr>
              <a:tr h="1334487">
                <a:tc>
                  <a:txBody>
                    <a:bodyPr/>
                    <a:lstStyle/>
                    <a:p>
                      <a:pPr algn="l"/>
                      <a:r>
                        <a:rPr lang="en-GB" sz="16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Transport of Materials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70292567"/>
                  </a:ext>
                </a:extLst>
              </a:tr>
              <a:tr h="1334487">
                <a:tc>
                  <a:txBody>
                    <a:bodyPr/>
                    <a:lstStyle/>
                    <a:p>
                      <a:pPr algn="l"/>
                      <a:r>
                        <a:rPr lang="en-GB" sz="16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Manufacturing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81872679"/>
                  </a:ext>
                </a:extLst>
              </a:tr>
              <a:tr h="1334487">
                <a:tc>
                  <a:txBody>
                    <a:bodyPr/>
                    <a:lstStyle/>
                    <a:p>
                      <a:pPr algn="l"/>
                      <a:r>
                        <a:rPr lang="en-GB" sz="16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Transport to shop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69486191"/>
                  </a:ext>
                </a:extLst>
              </a:tr>
              <a:tr h="1334487">
                <a:tc>
                  <a:txBody>
                    <a:bodyPr/>
                    <a:lstStyle/>
                    <a:p>
                      <a:pPr algn="l"/>
                      <a:r>
                        <a:rPr lang="en-GB" sz="16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Packaging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99506959"/>
                  </a:ext>
                </a:extLst>
              </a:tr>
              <a:tr h="714688"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Total Carbon Footprint</a:t>
                      </a: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39829752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7C5384A-6321-70A6-BFD3-86914B8955B3}"/>
              </a:ext>
            </a:extLst>
          </p:cNvPr>
          <p:cNvSpPr txBox="1"/>
          <p:nvPr/>
        </p:nvSpPr>
        <p:spPr>
          <a:xfrm>
            <a:off x="371959" y="220182"/>
            <a:ext cx="6189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>
                <a:latin typeface="Open Sans" pitchFamily="2" charset="0"/>
                <a:ea typeface="Open Sans" pitchFamily="2" charset="0"/>
                <a:cs typeface="Open Sans" pitchFamily="2" charset="0"/>
              </a:rPr>
              <a:t>Activity 5</a:t>
            </a:r>
            <a:endParaRPr lang="en-GB" u="sng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n-GB" b="1" u="sng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0ACC553-4F80-AEE0-4F33-3B5D1E5F1F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792" y="85606"/>
            <a:ext cx="1755753" cy="3741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F18C53F-303F-81B4-5009-1E2917DB2B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5307" y="56155"/>
            <a:ext cx="1560485" cy="44248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A8109EB-44C0-7306-011B-E3D4051DEB16}"/>
              </a:ext>
            </a:extLst>
          </p:cNvPr>
          <p:cNvSpPr txBox="1"/>
          <p:nvPr/>
        </p:nvSpPr>
        <p:spPr>
          <a:xfrm>
            <a:off x="468568" y="1086222"/>
            <a:ext cx="61892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Open Sans" pitchFamily="2" charset="0"/>
                <a:ea typeface="Open Sans" pitchFamily="2" charset="0"/>
                <a:cs typeface="Open Sans" pitchFamily="2" charset="0"/>
              </a:rPr>
              <a:t>Put the correct values in each column and add up at the bottom</a:t>
            </a:r>
          </a:p>
          <a:p>
            <a:endParaRPr lang="en-GB" b="1" u="sng" dirty="0"/>
          </a:p>
        </p:txBody>
      </p:sp>
    </p:spTree>
    <p:extLst>
      <p:ext uri="{BB962C8B-B14F-4D97-AF65-F5344CB8AC3E}">
        <p14:creationId xmlns:p14="http://schemas.microsoft.com/office/powerpoint/2010/main" val="9021828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14AE1D-5E24-C40B-4AAC-9B93DD5384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BA7E3214-1993-6458-482F-505BCE0C0BE9}"/>
              </a:ext>
            </a:extLst>
          </p:cNvPr>
          <p:cNvSpPr txBox="1"/>
          <p:nvPr/>
        </p:nvSpPr>
        <p:spPr>
          <a:xfrm>
            <a:off x="736169" y="511447"/>
            <a:ext cx="5377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u="sng" dirty="0">
                <a:latin typeface="Jessi Neue Medium" pitchFamily="50" charset="0"/>
                <a:ea typeface="Jessi Neue Medium" pitchFamily="50" charset="0"/>
              </a:rPr>
              <a:t>Round Up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BDDF17D-D01C-472E-7771-3E08940894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0846351"/>
              </p:ext>
            </p:extLst>
          </p:nvPr>
        </p:nvGraphicFramePr>
        <p:xfrm>
          <a:off x="736167" y="1765491"/>
          <a:ext cx="5377912" cy="345337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92633">
                  <a:extLst>
                    <a:ext uri="{9D8B030D-6E8A-4147-A177-3AD203B41FA5}">
                      <a16:colId xmlns:a16="http://schemas.microsoft.com/office/drawing/2014/main" val="4137124014"/>
                    </a:ext>
                  </a:extLst>
                </a:gridCol>
                <a:gridCol w="4285279">
                  <a:extLst>
                    <a:ext uri="{9D8B030D-6E8A-4147-A177-3AD203B41FA5}">
                      <a16:colId xmlns:a16="http://schemas.microsoft.com/office/drawing/2014/main" val="4187178554"/>
                    </a:ext>
                  </a:extLst>
                </a:gridCol>
              </a:tblGrid>
              <a:tr h="404274">
                <a:tc>
                  <a:txBody>
                    <a:bodyPr/>
                    <a:lstStyle/>
                    <a:p>
                      <a:r>
                        <a:rPr lang="en-GB" sz="2000" b="1" u="sng" dirty="0"/>
                        <a:t>Activity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b="1" u="sng" dirty="0"/>
                        <a:t>Top Takeaway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1288628"/>
                  </a:ext>
                </a:extLst>
              </a:tr>
              <a:tr h="609820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9335156"/>
                  </a:ext>
                </a:extLst>
              </a:tr>
              <a:tr h="609820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3023921"/>
                  </a:ext>
                </a:extLst>
              </a:tr>
              <a:tr h="609820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7044708"/>
                  </a:ext>
                </a:extLst>
              </a:tr>
              <a:tr h="609820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2425289"/>
                  </a:ext>
                </a:extLst>
              </a:tr>
              <a:tr h="609820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922769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DD86DEA-353E-48C5-C4EA-806569B1BE3E}"/>
              </a:ext>
            </a:extLst>
          </p:cNvPr>
          <p:cNvSpPr txBox="1"/>
          <p:nvPr/>
        </p:nvSpPr>
        <p:spPr>
          <a:xfrm>
            <a:off x="554063" y="1255362"/>
            <a:ext cx="5560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What have you learned from each of the activities?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FFC490-5ABF-441A-71BC-16A3125346B0}"/>
              </a:ext>
            </a:extLst>
          </p:cNvPr>
          <p:cNvSpPr txBox="1"/>
          <p:nvPr/>
        </p:nvSpPr>
        <p:spPr>
          <a:xfrm>
            <a:off x="554063" y="5639518"/>
            <a:ext cx="34599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What is your first question you will ask when you hear new information about climate change?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E42F98-07CF-0329-C463-7B22C55B077F}"/>
              </a:ext>
            </a:extLst>
          </p:cNvPr>
          <p:cNvSpPr txBox="1"/>
          <p:nvPr/>
        </p:nvSpPr>
        <p:spPr>
          <a:xfrm>
            <a:off x="554063" y="7248697"/>
            <a:ext cx="32120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What is your top tip to help someone not fall for false information online?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C5D376-414F-6BC4-B01E-37ECDD70B014}"/>
              </a:ext>
            </a:extLst>
          </p:cNvPr>
          <p:cNvSpPr txBox="1"/>
          <p:nvPr/>
        </p:nvSpPr>
        <p:spPr>
          <a:xfrm>
            <a:off x="4014061" y="5675770"/>
            <a:ext cx="2581201" cy="2985433"/>
          </a:xfrm>
          <a:prstGeom prst="rect">
            <a:avLst/>
          </a:prstGeom>
          <a:noFill/>
          <a:ln w="3810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ysClr val="windowText" lastClr="00000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Remember to look for CLUEs</a:t>
            </a:r>
          </a:p>
          <a:p>
            <a:endParaRPr lang="en-GB" sz="2000" b="1" dirty="0">
              <a:solidFill>
                <a:sysClr val="windowText" lastClr="00000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r>
              <a:rPr lang="en-GB" sz="3200" b="1" dirty="0">
                <a:solidFill>
                  <a:sysClr val="windowText" lastClr="000000"/>
                </a:solidFill>
                <a:latin typeface="Jessi Neue Medium" pitchFamily="50" charset="0"/>
                <a:ea typeface="Jessi Neue Medium" pitchFamily="50" charset="0"/>
                <a:cs typeface="Open Sans" pitchFamily="2" charset="0"/>
              </a:rPr>
              <a:t>C</a:t>
            </a:r>
            <a:r>
              <a:rPr lang="en-GB" sz="2000" dirty="0">
                <a:solidFill>
                  <a:sysClr val="windowText" lastClr="00000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omments </a:t>
            </a:r>
          </a:p>
          <a:p>
            <a:r>
              <a:rPr lang="en-GB" sz="3200" b="1" dirty="0">
                <a:solidFill>
                  <a:sysClr val="windowText" lastClr="000000"/>
                </a:solidFill>
                <a:latin typeface="Jessi Neue Medium" pitchFamily="50" charset="0"/>
                <a:ea typeface="Jessi Neue Medium" pitchFamily="50" charset="0"/>
                <a:cs typeface="Open Sans" pitchFamily="2" charset="0"/>
              </a:rPr>
              <a:t>L</a:t>
            </a:r>
            <a:r>
              <a:rPr lang="en-GB" sz="2000" dirty="0">
                <a:solidFill>
                  <a:sysClr val="windowText" lastClr="00000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eft Out</a:t>
            </a:r>
          </a:p>
          <a:p>
            <a:r>
              <a:rPr lang="en-GB" sz="3200" b="1" dirty="0">
                <a:solidFill>
                  <a:sysClr val="windowText" lastClr="000000"/>
                </a:solidFill>
                <a:latin typeface="Jessi Neue Medium" pitchFamily="50" charset="0"/>
                <a:ea typeface="Jessi Neue Medium" pitchFamily="50" charset="0"/>
                <a:cs typeface="Open Sans" pitchFamily="2" charset="0"/>
              </a:rPr>
              <a:t>U</a:t>
            </a:r>
            <a:r>
              <a:rPr lang="en-GB" sz="2000" dirty="0">
                <a:solidFill>
                  <a:sysClr val="windowText" lastClr="00000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lterior Motive</a:t>
            </a:r>
          </a:p>
          <a:p>
            <a:r>
              <a:rPr lang="en-GB" sz="3200" b="1" dirty="0">
                <a:solidFill>
                  <a:sysClr val="windowText" lastClr="000000"/>
                </a:solidFill>
                <a:latin typeface="Jessi Neue Medium" pitchFamily="50" charset="0"/>
                <a:ea typeface="Jessi Neue Medium" pitchFamily="50" charset="0"/>
                <a:cs typeface="Open Sans" pitchFamily="2" charset="0"/>
              </a:rPr>
              <a:t>E</a:t>
            </a:r>
            <a:r>
              <a:rPr lang="en-GB" sz="2000" dirty="0">
                <a:solidFill>
                  <a:sysClr val="windowText" lastClr="00000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vidence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11B9EC6-3CBE-E027-A6F6-9FC56B15AF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644" y="9303544"/>
            <a:ext cx="1790054" cy="3814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8F0E5D6-4938-F57F-2F4D-5EE6DB3881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782" y="9273043"/>
            <a:ext cx="1560485" cy="442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3484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8f72b0c-d364-45aa-8d0e-26a2fa9b0f69">
      <Terms xmlns="http://schemas.microsoft.com/office/infopath/2007/PartnerControls"/>
    </lcf76f155ced4ddcb4097134ff3c332f>
    <TaxCatchAll xmlns="80ecca74-b090-48ed-93da-038f7c8ba154" xsi:nil="true"/>
    <Notes xmlns="38f72b0c-d364-45aa-8d0e-26a2fa9b0f69" xsi:nil="true"/>
  </documentManagement>
</p:properti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D1EEC22179D7E4097210C07AB08AB90" ma:contentTypeVersion="17" ma:contentTypeDescription="Create a new document." ma:contentTypeScope="" ma:versionID="eef064790112c8c1fe1859b9400081a1">
  <xsd:schema xmlns:xsd="http://www.w3.org/2001/XMLSchema" xmlns:xs="http://www.w3.org/2001/XMLSchema" xmlns:p="http://schemas.microsoft.com/office/2006/metadata/properties" xmlns:ns2="38f72b0c-d364-45aa-8d0e-26a2fa9b0f69" xmlns:ns3="80ecca74-b090-48ed-93da-038f7c8ba154" targetNamespace="http://schemas.microsoft.com/office/2006/metadata/properties" ma:root="true" ma:fieldsID="6b6a040c2b166b9343e08fdcd441425e" ns2:_="" ns3:_="">
    <xsd:import namespace="38f72b0c-d364-45aa-8d0e-26a2fa9b0f69"/>
    <xsd:import namespace="80ecca74-b090-48ed-93da-038f7c8ba15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SearchProperties" minOccurs="0"/>
                <xsd:element ref="ns2:Not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f72b0c-d364-45aa-8d0e-26a2fa9b0f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d17661c9-a2bb-44fa-b533-8a1b1d679e7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Notes" ma:index="23" nillable="true" ma:displayName="Notes" ma:format="Dropdown" ma:internalName="Notes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ecca74-b090-48ed-93da-038f7c8ba154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4596d9e5-93f9-457c-b478-0dd62561a82d}" ma:internalName="TaxCatchAll" ma:showField="CatchAllData" ma:web="80ecca74-b090-48ed-93da-038f7c8ba15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EB5D62A-9DD4-4418-8251-0BAE6BD2CB7F}">
  <ds:schemaRefs>
    <ds:schemaRef ds:uri="http://schemas.microsoft.com/office/2006/metadata/properties"/>
    <ds:schemaRef ds:uri="http://schemas.microsoft.com/office/infopath/2007/PartnerControls"/>
    <ds:schemaRef ds:uri="1c50caca-bc18-48c1-a9bc-77e0e4a33d48"/>
    <ds:schemaRef ds:uri="a9455b58-11d2-4508-a94e-a575f7756c22"/>
    <ds:schemaRef ds:uri="7852cd45-d928-4520-b405-b0dca5e2de77"/>
    <ds:schemaRef ds:uri="140d3cc9-4e80-48f5-878a-6eba01bac1cd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B0B443DA-4BF0-4387-B9AC-EBB860CAB5D4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5083BF98-5A3A-4D48-8C0A-43154E04FCDB}"/>
</file>

<file path=customXml/itemProps4.xml><?xml version="1.0" encoding="utf-8"?>
<ds:datastoreItem xmlns:ds="http://schemas.openxmlformats.org/officeDocument/2006/customXml" ds:itemID="{E25B2B45-2879-4ADB-8277-C5FA12DA16A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36202</TotalTime>
  <Words>871</Words>
  <Application>Microsoft Office PowerPoint</Application>
  <PresentationFormat>A4 Paper (210x297 mm)</PresentationFormat>
  <Paragraphs>118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Aptos</vt:lpstr>
      <vt:lpstr>Arial</vt:lpstr>
      <vt:lpstr>Jessi Neue Medium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Fact Detectives</vt:lpstr>
      <vt:lpstr>PowerPoint Presentation</vt:lpstr>
      <vt:lpstr>PowerPoint Presentation</vt:lpstr>
      <vt:lpstr>Compare the Two Backpacks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Emma Brigg</dc:creator>
  <cp:lastModifiedBy>Jo Harris</cp:lastModifiedBy>
  <cp:revision>38</cp:revision>
  <dcterms:created xsi:type="dcterms:W3CDTF">2026-04-03T09:07:47Z</dcterms:created>
  <dcterms:modified xsi:type="dcterms:W3CDTF">2026-09-07T09:49:40Z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0x0101002D1EEC22179D7E4097210C07AB08AB90</vt:lpwstr>
  </property>
  <property fmtid="{D5CDD505-2E9C-101B-9397-08002B2CF9AE}" pid="3" name="MediaServiceImageTags">
    <vt:lpwstr/>
  </property>
  <property fmtid="{D5CDD505-2E9C-101B-9397-08002B2CF9AE}" pid="4" name="xd_ProgID">
    <vt:lpwstr/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xd_Signature">
    <vt:lpwstr/>
  </property>
  <property fmtid="{D5CDD505-2E9C-101B-9397-08002B2CF9AE}" pid="10" name="_dlc_DocIdItemGuid">
    <vt:lpwstr>a984acfb-aa10-407f-b133-85ae1ea654b4</vt:lpwstr>
  </property>
</Properties>
</file>