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2"/>
  </p:notesMasterIdLst>
  <p:sldIdLst>
    <p:sldId id="263" r:id="rId6"/>
    <p:sldId id="264" r:id="rId7"/>
    <p:sldId id="265" r:id="rId8"/>
    <p:sldId id="266" r:id="rId9"/>
    <p:sldId id="267" r:id="rId10"/>
    <p:sldId id="272" r:id="rId11"/>
    <p:sldId id="277" r:id="rId12"/>
    <p:sldId id="278" r:id="rId13"/>
    <p:sldId id="279" r:id="rId14"/>
    <p:sldId id="280" r:id="rId15"/>
    <p:sldId id="281" r:id="rId16"/>
    <p:sldId id="282" r:id="rId17"/>
    <p:sldId id="283" r:id="rId18"/>
    <p:sldId id="260" r:id="rId19"/>
    <p:sldId id="269" r:id="rId20"/>
    <p:sldId id="270" r:id="rId21"/>
  </p:sldIdLst>
  <p:sldSz cx="6858000" cy="9906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894C1F-B078-E2D7-8500-37D98C2091D4}" name="Eleanor Pinches" initials="EP" userId="S::eleanor.pinches@rmets.org::078273b9-7b44-4c3f-b7ce-376991eb79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2D7F"/>
    <a:srgbClr val="965C99"/>
    <a:srgbClr val="13A0C0"/>
    <a:srgbClr val="104862"/>
    <a:srgbClr val="DD6E00"/>
    <a:srgbClr val="D00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70798" autoAdjust="0"/>
  </p:normalViewPr>
  <p:slideViewPr>
    <p:cSldViewPr snapToGrid="0">
      <p:cViewPr varScale="1">
        <p:scale>
          <a:sx n="31" d="100"/>
          <a:sy n="31" d="100"/>
        </p:scale>
        <p:origin x="25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4" Type="http://schemas.openxmlformats.org/officeDocument/2006/relationships/viewProps" Target="viewProps.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Pinches" userId="078273b9-7b44-4c3f-b7ce-376991eb7961" providerId="ADAL" clId="{6BFE4B9A-A271-4526-9B09-2D26423B6520}"/>
    <pc:docChg chg="undo custSel delSld modSld delSection modSection">
      <pc:chgData name="Eleanor Pinches" userId="078273b9-7b44-4c3f-b7ce-376991eb7961" providerId="ADAL" clId="{6BFE4B9A-A271-4526-9B09-2D26423B6520}" dt="2026-08-03T14:54:35.977" v="1011" actId="47"/>
      <pc:docMkLst>
        <pc:docMk/>
      </pc:docMkLst>
      <pc:sldChg chg="addSp modSp del mod">
        <pc:chgData name="Eleanor Pinches" userId="078273b9-7b44-4c3f-b7ce-376991eb7961" providerId="ADAL" clId="{6BFE4B9A-A271-4526-9B09-2D26423B6520}" dt="2026-08-03T14:43:35.905" v="923" actId="47"/>
        <pc:sldMkLst>
          <pc:docMk/>
          <pc:sldMk cId="630471320" sldId="256"/>
        </pc:sldMkLst>
      </pc:sldChg>
      <pc:sldChg chg="addSp delSp modSp del mod">
        <pc:chgData name="Eleanor Pinches" userId="078273b9-7b44-4c3f-b7ce-376991eb7961" providerId="ADAL" clId="{6BFE4B9A-A271-4526-9B09-2D26423B6520}" dt="2026-08-03T14:43:36.735" v="924" actId="47"/>
        <pc:sldMkLst>
          <pc:docMk/>
          <pc:sldMk cId="1351731544" sldId="257"/>
        </pc:sldMkLst>
      </pc:sldChg>
      <pc:sldChg chg="addSp delSp del mod">
        <pc:chgData name="Eleanor Pinches" userId="078273b9-7b44-4c3f-b7ce-376991eb7961" providerId="ADAL" clId="{6BFE4B9A-A271-4526-9B09-2D26423B6520}" dt="2026-08-03T14:44:04.618" v="927" actId="47"/>
        <pc:sldMkLst>
          <pc:docMk/>
          <pc:sldMk cId="2036517632" sldId="258"/>
        </pc:sldMkLst>
      </pc:sldChg>
      <pc:sldChg chg="addSp delSp modSp mod modNotesTx">
        <pc:chgData name="Eleanor Pinches" userId="078273b9-7b44-4c3f-b7ce-376991eb7961" providerId="ADAL" clId="{6BFE4B9A-A271-4526-9B09-2D26423B6520}" dt="2026-07-17T10:27:35.097" v="913" actId="27107"/>
        <pc:sldMkLst>
          <pc:docMk/>
          <pc:sldMk cId="3531496441" sldId="260"/>
        </pc:sldMkLst>
        <pc:graphicFrameChg chg="modGraphic">
          <ac:chgData name="Eleanor Pinches" userId="078273b9-7b44-4c3f-b7ce-376991eb7961" providerId="ADAL" clId="{6BFE4B9A-A271-4526-9B09-2D26423B6520}" dt="2026-07-17T10:27:35.097" v="913" actId="27107"/>
          <ac:graphicFrameMkLst>
            <pc:docMk/>
            <pc:sldMk cId="3531496441" sldId="260"/>
            <ac:graphicFrameMk id="3" creationId="{DF252BC3-F497-D08E-6183-8CD8AC08D11E}"/>
          </ac:graphicFrameMkLst>
        </pc:graphicFrameChg>
        <pc:picChg chg="add mod">
          <ac:chgData name="Eleanor Pinches" userId="078273b9-7b44-4c3f-b7ce-376991eb7961" providerId="ADAL" clId="{6BFE4B9A-A271-4526-9B09-2D26423B6520}" dt="2026-07-17T10:26:33.212" v="910" actId="1076"/>
          <ac:picMkLst>
            <pc:docMk/>
            <pc:sldMk cId="3531496441" sldId="260"/>
            <ac:picMk id="5" creationId="{1EC1CF1A-DDDF-3AF3-A197-7A0BB69E2BFE}"/>
          </ac:picMkLst>
        </pc:picChg>
        <pc:picChg chg="add">
          <ac:chgData name="Eleanor Pinches" userId="078273b9-7b44-4c3f-b7ce-376991eb7961" providerId="ADAL" clId="{6BFE4B9A-A271-4526-9B09-2D26423B6520}" dt="2026-07-16T13:25:13.201" v="755" actId="22"/>
          <ac:picMkLst>
            <pc:docMk/>
            <pc:sldMk cId="3531496441" sldId="260"/>
            <ac:picMk id="8" creationId="{45A66ED5-9E13-B0F6-7DAC-AD3986AEDE89}"/>
          </ac:picMkLst>
        </pc:picChg>
        <pc:picChg chg="add">
          <ac:chgData name="Eleanor Pinches" userId="078273b9-7b44-4c3f-b7ce-376991eb7961" providerId="ADAL" clId="{6BFE4B9A-A271-4526-9B09-2D26423B6520}" dt="2026-07-16T13:25:13.201" v="755" actId="22"/>
          <ac:picMkLst>
            <pc:docMk/>
            <pc:sldMk cId="3531496441" sldId="260"/>
            <ac:picMk id="12" creationId="{F3A719B5-EF9C-88CC-037F-9A2819DB3E82}"/>
          </ac:picMkLst>
        </pc:picChg>
      </pc:sldChg>
      <pc:sldChg chg="addSp delSp del mod">
        <pc:chgData name="Eleanor Pinches" userId="078273b9-7b44-4c3f-b7ce-376991eb7961" providerId="ADAL" clId="{6BFE4B9A-A271-4526-9B09-2D26423B6520}" dt="2026-08-03T14:44:02.528" v="926" actId="47"/>
        <pc:sldMkLst>
          <pc:docMk/>
          <pc:sldMk cId="3712499928" sldId="261"/>
        </pc:sldMkLst>
      </pc:sldChg>
      <pc:sldChg chg="addSp delSp del mod">
        <pc:chgData name="Eleanor Pinches" userId="078273b9-7b44-4c3f-b7ce-376991eb7961" providerId="ADAL" clId="{6BFE4B9A-A271-4526-9B09-2D26423B6520}" dt="2026-08-03T14:44:05.868" v="928" actId="47"/>
        <pc:sldMkLst>
          <pc:docMk/>
          <pc:sldMk cId="2696348437" sldId="262"/>
        </pc:sldMkLst>
      </pc:sldChg>
      <pc:sldChg chg="addSp delSp modSp mod">
        <pc:chgData name="Eleanor Pinches" userId="078273b9-7b44-4c3f-b7ce-376991eb7961" providerId="ADAL" clId="{6BFE4B9A-A271-4526-9B09-2D26423B6520}" dt="2026-07-16T13:22:45.032" v="663" actId="22"/>
        <pc:sldMkLst>
          <pc:docMk/>
          <pc:sldMk cId="2749808250" sldId="263"/>
        </pc:sldMkLst>
        <pc:picChg chg="add mod">
          <ac:chgData name="Eleanor Pinches" userId="078273b9-7b44-4c3f-b7ce-376991eb7961" providerId="ADAL" clId="{6BFE4B9A-A271-4526-9B09-2D26423B6520}" dt="2026-07-16T12:33:07.514" v="167" actId="1076"/>
          <ac:picMkLst>
            <pc:docMk/>
            <pc:sldMk cId="2749808250" sldId="263"/>
            <ac:picMk id="6" creationId="{3C1EEA7F-606E-002A-2DCB-592D91391B2C}"/>
          </ac:picMkLst>
        </pc:picChg>
        <pc:picChg chg="add">
          <ac:chgData name="Eleanor Pinches" userId="078273b9-7b44-4c3f-b7ce-376991eb7961" providerId="ADAL" clId="{6BFE4B9A-A271-4526-9B09-2D26423B6520}" dt="2026-07-16T13:22:45.032" v="663" actId="22"/>
          <ac:picMkLst>
            <pc:docMk/>
            <pc:sldMk cId="2749808250" sldId="263"/>
            <ac:picMk id="8" creationId="{335EB0A1-649E-3AD5-417E-48359CC1D114}"/>
          </ac:picMkLst>
        </pc:picChg>
        <pc:picChg chg="add">
          <ac:chgData name="Eleanor Pinches" userId="078273b9-7b44-4c3f-b7ce-376991eb7961" providerId="ADAL" clId="{6BFE4B9A-A271-4526-9B09-2D26423B6520}" dt="2026-07-16T13:22:45.032" v="663" actId="22"/>
          <ac:picMkLst>
            <pc:docMk/>
            <pc:sldMk cId="2749808250" sldId="263"/>
            <ac:picMk id="10" creationId="{117A3ABE-3C90-F7A8-18E2-FA07D7BE519C}"/>
          </ac:picMkLst>
        </pc:picChg>
      </pc:sldChg>
      <pc:sldChg chg="addSp delSp mod">
        <pc:chgData name="Eleanor Pinches" userId="078273b9-7b44-4c3f-b7ce-376991eb7961" providerId="ADAL" clId="{6BFE4B9A-A271-4526-9B09-2D26423B6520}" dt="2026-07-16T13:22:48.591" v="665" actId="22"/>
        <pc:sldMkLst>
          <pc:docMk/>
          <pc:sldMk cId="501393524" sldId="264"/>
        </pc:sldMkLst>
        <pc:picChg chg="add">
          <ac:chgData name="Eleanor Pinches" userId="078273b9-7b44-4c3f-b7ce-376991eb7961" providerId="ADAL" clId="{6BFE4B9A-A271-4526-9B09-2D26423B6520}" dt="2026-07-16T13:22:48.591" v="665" actId="22"/>
          <ac:picMkLst>
            <pc:docMk/>
            <pc:sldMk cId="501393524" sldId="264"/>
            <ac:picMk id="13" creationId="{9A8C1CC7-76A5-E266-EA55-45B67769EE02}"/>
          </ac:picMkLst>
        </pc:picChg>
        <pc:picChg chg="add">
          <ac:chgData name="Eleanor Pinches" userId="078273b9-7b44-4c3f-b7ce-376991eb7961" providerId="ADAL" clId="{6BFE4B9A-A271-4526-9B09-2D26423B6520}" dt="2026-07-16T13:22:48.591" v="665" actId="22"/>
          <ac:picMkLst>
            <pc:docMk/>
            <pc:sldMk cId="501393524" sldId="264"/>
            <ac:picMk id="15" creationId="{5959FDEA-DBC6-C3A2-6BF5-1EBFDDE70A4B}"/>
          </ac:picMkLst>
        </pc:picChg>
      </pc:sldChg>
      <pc:sldChg chg="addSp modSp mod">
        <pc:chgData name="Eleanor Pinches" userId="078273b9-7b44-4c3f-b7ce-376991eb7961" providerId="ADAL" clId="{6BFE4B9A-A271-4526-9B09-2D26423B6520}" dt="2026-07-16T13:22:59.041" v="668" actId="1076"/>
        <pc:sldMkLst>
          <pc:docMk/>
          <pc:sldMk cId="4198737946" sldId="265"/>
        </pc:sldMkLst>
        <pc:picChg chg="add">
          <ac:chgData name="Eleanor Pinches" userId="078273b9-7b44-4c3f-b7ce-376991eb7961" providerId="ADAL" clId="{6BFE4B9A-A271-4526-9B09-2D26423B6520}" dt="2026-07-16T13:22:52.725" v="666" actId="22"/>
          <ac:picMkLst>
            <pc:docMk/>
            <pc:sldMk cId="4198737946" sldId="265"/>
            <ac:picMk id="5" creationId="{02ED7E2A-A1DF-4C56-6BEA-188222F45CE9}"/>
          </ac:picMkLst>
        </pc:picChg>
        <pc:picChg chg="add">
          <ac:chgData name="Eleanor Pinches" userId="078273b9-7b44-4c3f-b7ce-376991eb7961" providerId="ADAL" clId="{6BFE4B9A-A271-4526-9B09-2D26423B6520}" dt="2026-07-16T13:22:52.725" v="666" actId="22"/>
          <ac:picMkLst>
            <pc:docMk/>
            <pc:sldMk cId="4198737946" sldId="265"/>
            <ac:picMk id="7" creationId="{98648083-C298-3D09-C1C8-5723965A5593}"/>
          </ac:picMkLst>
        </pc:picChg>
        <pc:picChg chg="mod">
          <ac:chgData name="Eleanor Pinches" userId="078273b9-7b44-4c3f-b7ce-376991eb7961" providerId="ADAL" clId="{6BFE4B9A-A271-4526-9B09-2D26423B6520}" dt="2026-07-16T13:22:59.041" v="668" actId="1076"/>
          <ac:picMkLst>
            <pc:docMk/>
            <pc:sldMk cId="4198737946" sldId="265"/>
            <ac:picMk id="19" creationId="{2023DF2A-4ECE-9067-BF74-33E508F98999}"/>
          </ac:picMkLst>
        </pc:picChg>
      </pc:sldChg>
      <pc:sldChg chg="addSp delSp mod">
        <pc:chgData name="Eleanor Pinches" userId="078273b9-7b44-4c3f-b7ce-376991eb7961" providerId="ADAL" clId="{6BFE4B9A-A271-4526-9B09-2D26423B6520}" dt="2026-07-16T13:23:02.616" v="670" actId="22"/>
        <pc:sldMkLst>
          <pc:docMk/>
          <pc:sldMk cId="1498761251" sldId="266"/>
        </pc:sldMkLst>
        <pc:picChg chg="add">
          <ac:chgData name="Eleanor Pinches" userId="078273b9-7b44-4c3f-b7ce-376991eb7961" providerId="ADAL" clId="{6BFE4B9A-A271-4526-9B09-2D26423B6520}" dt="2026-07-16T13:23:02.616" v="670" actId="22"/>
          <ac:picMkLst>
            <pc:docMk/>
            <pc:sldMk cId="1498761251" sldId="266"/>
            <ac:picMk id="5" creationId="{E155DBE6-4A20-0AD0-4BAC-42F6125E7FC8}"/>
          </ac:picMkLst>
        </pc:picChg>
        <pc:picChg chg="add">
          <ac:chgData name="Eleanor Pinches" userId="078273b9-7b44-4c3f-b7ce-376991eb7961" providerId="ADAL" clId="{6BFE4B9A-A271-4526-9B09-2D26423B6520}" dt="2026-07-16T13:23:02.616" v="670" actId="22"/>
          <ac:picMkLst>
            <pc:docMk/>
            <pc:sldMk cId="1498761251" sldId="266"/>
            <ac:picMk id="7" creationId="{5ADAB963-B006-4C4A-A9B6-0F3DD23291B7}"/>
          </ac:picMkLst>
        </pc:picChg>
      </pc:sldChg>
      <pc:sldChg chg="addSp delSp mod">
        <pc:chgData name="Eleanor Pinches" userId="078273b9-7b44-4c3f-b7ce-376991eb7961" providerId="ADAL" clId="{6BFE4B9A-A271-4526-9B09-2D26423B6520}" dt="2026-07-16T13:23:06.853" v="672" actId="22"/>
        <pc:sldMkLst>
          <pc:docMk/>
          <pc:sldMk cId="28918226" sldId="267"/>
        </pc:sldMkLst>
        <pc:picChg chg="add">
          <ac:chgData name="Eleanor Pinches" userId="078273b9-7b44-4c3f-b7ce-376991eb7961" providerId="ADAL" clId="{6BFE4B9A-A271-4526-9B09-2D26423B6520}" dt="2026-07-16T13:23:06.853" v="672" actId="22"/>
          <ac:picMkLst>
            <pc:docMk/>
            <pc:sldMk cId="28918226" sldId="267"/>
            <ac:picMk id="5" creationId="{E36FF3E8-DBAD-1EBC-ACAC-B05D185DD566}"/>
          </ac:picMkLst>
        </pc:picChg>
        <pc:picChg chg="add">
          <ac:chgData name="Eleanor Pinches" userId="078273b9-7b44-4c3f-b7ce-376991eb7961" providerId="ADAL" clId="{6BFE4B9A-A271-4526-9B09-2D26423B6520}" dt="2026-07-16T13:23:06.853" v="672" actId="22"/>
          <ac:picMkLst>
            <pc:docMk/>
            <pc:sldMk cId="28918226" sldId="267"/>
            <ac:picMk id="7" creationId="{587AB193-D69F-0F7F-CB7D-056E5A9C0889}"/>
          </ac:picMkLst>
        </pc:picChg>
      </pc:sldChg>
      <pc:sldChg chg="del">
        <pc:chgData name="Eleanor Pinches" userId="078273b9-7b44-4c3f-b7ce-376991eb7961" providerId="ADAL" clId="{6BFE4B9A-A271-4526-9B09-2D26423B6520}" dt="2026-08-03T14:43:37.534" v="925" actId="47"/>
        <pc:sldMkLst>
          <pc:docMk/>
          <pc:sldMk cId="813597507" sldId="268"/>
        </pc:sldMkLst>
      </pc:sldChg>
      <pc:sldChg chg="addSp delSp modSp mod">
        <pc:chgData name="Eleanor Pinches" userId="078273b9-7b44-4c3f-b7ce-376991eb7961" providerId="ADAL" clId="{6BFE4B9A-A271-4526-9B09-2D26423B6520}" dt="2026-07-16T13:25:44.822" v="775" actId="1076"/>
        <pc:sldMkLst>
          <pc:docMk/>
          <pc:sldMk cId="1456441093" sldId="269"/>
        </pc:sldMkLst>
        <pc:spChg chg="mod">
          <ac:chgData name="Eleanor Pinches" userId="078273b9-7b44-4c3f-b7ce-376991eb7961" providerId="ADAL" clId="{6BFE4B9A-A271-4526-9B09-2D26423B6520}" dt="2026-07-16T12:06:43.108" v="84" actId="20577"/>
          <ac:spMkLst>
            <pc:docMk/>
            <pc:sldMk cId="1456441093" sldId="269"/>
            <ac:spMk id="3" creationId="{E61F6F31-FE23-BDC8-F06E-E01D1A1BB67D}"/>
          </ac:spMkLst>
        </pc:spChg>
        <pc:spChg chg="mod">
          <ac:chgData name="Eleanor Pinches" userId="078273b9-7b44-4c3f-b7ce-376991eb7961" providerId="ADAL" clId="{6BFE4B9A-A271-4526-9B09-2D26423B6520}" dt="2026-07-16T11:35:57.030" v="8" actId="20577"/>
          <ac:spMkLst>
            <pc:docMk/>
            <pc:sldMk cId="1456441093" sldId="269"/>
            <ac:spMk id="5" creationId="{74454A87-B0AD-1F4F-AFEA-E3CF38D45B33}"/>
          </ac:spMkLst>
        </pc:spChg>
        <pc:picChg chg="mod">
          <ac:chgData name="Eleanor Pinches" userId="078273b9-7b44-4c3f-b7ce-376991eb7961" providerId="ADAL" clId="{6BFE4B9A-A271-4526-9B09-2D26423B6520}" dt="2026-07-16T13:25:44.822" v="775" actId="1076"/>
          <ac:picMkLst>
            <pc:docMk/>
            <pc:sldMk cId="1456441093" sldId="269"/>
            <ac:picMk id="6" creationId="{94013BB4-0E6F-D172-3D0C-308E134B6F97}"/>
          </ac:picMkLst>
        </pc:picChg>
        <pc:picChg chg="add del mod">
          <ac:chgData name="Eleanor Pinches" userId="078273b9-7b44-4c3f-b7ce-376991eb7961" providerId="ADAL" clId="{6BFE4B9A-A271-4526-9B09-2D26423B6520}" dt="2026-07-16T13:25:41.823" v="774" actId="1076"/>
          <ac:picMkLst>
            <pc:docMk/>
            <pc:sldMk cId="1456441093" sldId="269"/>
            <ac:picMk id="23" creationId="{17FFE8A6-20B8-9DB2-12A0-721B5C911D5D}"/>
          </ac:picMkLst>
        </pc:picChg>
      </pc:sldChg>
      <pc:sldChg chg="addSp delSp modSp mod">
        <pc:chgData name="Eleanor Pinches" userId="078273b9-7b44-4c3f-b7ce-376991eb7961" providerId="ADAL" clId="{6BFE4B9A-A271-4526-9B09-2D26423B6520}" dt="2026-07-17T10:51:46.254" v="922" actId="13926"/>
        <pc:sldMkLst>
          <pc:docMk/>
          <pc:sldMk cId="3885330950" sldId="270"/>
        </pc:sldMkLst>
        <pc:graphicFrameChg chg="modGraphic">
          <ac:chgData name="Eleanor Pinches" userId="078273b9-7b44-4c3f-b7ce-376991eb7961" providerId="ADAL" clId="{6BFE4B9A-A271-4526-9B09-2D26423B6520}" dt="2026-07-17T10:51:46.254" v="922" actId="13926"/>
          <ac:graphicFrameMkLst>
            <pc:docMk/>
            <pc:sldMk cId="3885330950" sldId="270"/>
            <ac:graphicFrameMk id="75" creationId="{CC9CBE8B-6AA8-4AB7-2E8E-87D3805572A8}"/>
          </ac:graphicFrameMkLst>
        </pc:graphicFrameChg>
        <pc:picChg chg="add">
          <ac:chgData name="Eleanor Pinches" userId="078273b9-7b44-4c3f-b7ce-376991eb7961" providerId="ADAL" clId="{6BFE4B9A-A271-4526-9B09-2D26423B6520}" dt="2026-07-16T13:25:47.825" v="776" actId="22"/>
          <ac:picMkLst>
            <pc:docMk/>
            <pc:sldMk cId="3885330950" sldId="270"/>
            <ac:picMk id="6" creationId="{5F87E903-D16E-ACE9-7042-75ABA0267580}"/>
          </ac:picMkLst>
        </pc:picChg>
        <pc:picChg chg="add">
          <ac:chgData name="Eleanor Pinches" userId="078273b9-7b44-4c3f-b7ce-376991eb7961" providerId="ADAL" clId="{6BFE4B9A-A271-4526-9B09-2D26423B6520}" dt="2026-07-16T13:25:47.825" v="776" actId="22"/>
          <ac:picMkLst>
            <pc:docMk/>
            <pc:sldMk cId="3885330950" sldId="270"/>
            <ac:picMk id="8" creationId="{FEE59E35-ADA9-A68B-A9FE-9AAE7BFFEEE3}"/>
          </ac:picMkLst>
        </pc:picChg>
      </pc:sldChg>
      <pc:sldChg chg="addSp modSp del mod">
        <pc:chgData name="Eleanor Pinches" userId="078273b9-7b44-4c3f-b7ce-376991eb7961" providerId="ADAL" clId="{6BFE4B9A-A271-4526-9B09-2D26423B6520}" dt="2026-08-03T14:54:16.887" v="1008" actId="47"/>
        <pc:sldMkLst>
          <pc:docMk/>
          <pc:sldMk cId="1713989182" sldId="271"/>
        </pc:sldMkLst>
        <pc:spChg chg="add mod">
          <ac:chgData name="Eleanor Pinches" userId="078273b9-7b44-4c3f-b7ce-376991eb7961" providerId="ADAL" clId="{6BFE4B9A-A271-4526-9B09-2D26423B6520}" dt="2026-08-03T14:53:34.761" v="1006" actId="20577"/>
          <ac:spMkLst>
            <pc:docMk/>
            <pc:sldMk cId="1713989182" sldId="271"/>
            <ac:spMk id="8" creationId="{1A8109EB-44C0-7306-011B-E3D4051DEB16}"/>
          </ac:spMkLst>
        </pc:spChg>
        <pc:graphicFrameChg chg="mod modGraphic">
          <ac:chgData name="Eleanor Pinches" userId="078273b9-7b44-4c3f-b7ce-376991eb7961" providerId="ADAL" clId="{6BFE4B9A-A271-4526-9B09-2D26423B6520}" dt="2026-08-03T14:53:39.596" v="1007" actId="14100"/>
          <ac:graphicFrameMkLst>
            <pc:docMk/>
            <pc:sldMk cId="1713989182" sldId="271"/>
            <ac:graphicFrameMk id="3" creationId="{2EC54FC3-4350-7DCF-E226-18E1350EA004}"/>
          </ac:graphicFrameMkLst>
        </pc:graphicFrameChg>
        <pc:picChg chg="mod">
          <ac:chgData name="Eleanor Pinches" userId="078273b9-7b44-4c3f-b7ce-376991eb7961" providerId="ADAL" clId="{6BFE4B9A-A271-4526-9B09-2D26423B6520}" dt="2026-07-16T13:26:23.184" v="786" actId="1076"/>
          <ac:picMkLst>
            <pc:docMk/>
            <pc:sldMk cId="1713989182" sldId="271"/>
            <ac:picMk id="6" creationId="{90ACC553-4F80-AEE0-4F33-3B5D1E5F1F1B}"/>
          </ac:picMkLst>
        </pc:picChg>
        <pc:picChg chg="add mod">
          <ac:chgData name="Eleanor Pinches" userId="078273b9-7b44-4c3f-b7ce-376991eb7961" providerId="ADAL" clId="{6BFE4B9A-A271-4526-9B09-2D26423B6520}" dt="2026-07-16T13:26:30.037" v="787" actId="1076"/>
          <ac:picMkLst>
            <pc:docMk/>
            <pc:sldMk cId="1713989182" sldId="271"/>
            <ac:picMk id="7" creationId="{1F18C53F-303F-81B4-5009-1E2917DB2B7A}"/>
          </ac:picMkLst>
        </pc:picChg>
      </pc:sldChg>
      <pc:sldChg chg="addSp delSp mod">
        <pc:chgData name="Eleanor Pinches" userId="078273b9-7b44-4c3f-b7ce-376991eb7961" providerId="ADAL" clId="{6BFE4B9A-A271-4526-9B09-2D26423B6520}" dt="2026-07-16T13:23:10.651" v="674" actId="22"/>
        <pc:sldMkLst>
          <pc:docMk/>
          <pc:sldMk cId="3848843524" sldId="272"/>
        </pc:sldMkLst>
        <pc:picChg chg="add">
          <ac:chgData name="Eleanor Pinches" userId="078273b9-7b44-4c3f-b7ce-376991eb7961" providerId="ADAL" clId="{6BFE4B9A-A271-4526-9B09-2D26423B6520}" dt="2026-07-16T13:23:10.651" v="674" actId="22"/>
          <ac:picMkLst>
            <pc:docMk/>
            <pc:sldMk cId="3848843524" sldId="272"/>
            <ac:picMk id="8" creationId="{0C6642C1-61CD-A867-660D-A007C665399A}"/>
          </ac:picMkLst>
        </pc:picChg>
        <pc:picChg chg="add">
          <ac:chgData name="Eleanor Pinches" userId="078273b9-7b44-4c3f-b7ce-376991eb7961" providerId="ADAL" clId="{6BFE4B9A-A271-4526-9B09-2D26423B6520}" dt="2026-07-16T13:23:10.651" v="674" actId="22"/>
          <ac:picMkLst>
            <pc:docMk/>
            <pc:sldMk cId="3848843524" sldId="272"/>
            <ac:picMk id="10" creationId="{1B0FB5BD-A550-3B3E-A5E2-AA248A45CD7D}"/>
          </ac:picMkLst>
        </pc:picChg>
      </pc:sldChg>
      <pc:sldChg chg="addSp delSp modSp del mod">
        <pc:chgData name="Eleanor Pinches" userId="078273b9-7b44-4c3f-b7ce-376991eb7961" providerId="ADAL" clId="{6BFE4B9A-A271-4526-9B09-2D26423B6520}" dt="2026-08-03T14:54:35.977" v="1011" actId="47"/>
        <pc:sldMkLst>
          <pc:docMk/>
          <pc:sldMk cId="28608586" sldId="273"/>
        </pc:sldMkLst>
        <pc:graphicFrameChg chg="mod">
          <ac:chgData name="Eleanor Pinches" userId="078273b9-7b44-4c3f-b7ce-376991eb7961" providerId="ADAL" clId="{6BFE4B9A-A271-4526-9B09-2D26423B6520}" dt="2026-07-16T13:25:28.020" v="769" actId="1035"/>
          <ac:graphicFrameMkLst>
            <pc:docMk/>
            <pc:sldMk cId="28608586" sldId="273"/>
            <ac:graphicFrameMk id="3" creationId="{F567A1A3-F902-2BB4-3D90-1FA849A8C30C}"/>
          </ac:graphicFrameMkLst>
        </pc:graphicFrameChg>
        <pc:picChg chg="add">
          <ac:chgData name="Eleanor Pinches" userId="078273b9-7b44-4c3f-b7ce-376991eb7961" providerId="ADAL" clId="{6BFE4B9A-A271-4526-9B09-2D26423B6520}" dt="2026-07-16T13:25:21.051" v="758" actId="22"/>
          <ac:picMkLst>
            <pc:docMk/>
            <pc:sldMk cId="28608586" sldId="273"/>
            <ac:picMk id="8" creationId="{C08C4CF6-8B1B-B739-433B-1C92C17D6A3D}"/>
          </ac:picMkLst>
        </pc:picChg>
        <pc:picChg chg="add">
          <ac:chgData name="Eleanor Pinches" userId="078273b9-7b44-4c3f-b7ce-376991eb7961" providerId="ADAL" clId="{6BFE4B9A-A271-4526-9B09-2D26423B6520}" dt="2026-07-16T13:25:21.051" v="758" actId="22"/>
          <ac:picMkLst>
            <pc:docMk/>
            <pc:sldMk cId="28608586" sldId="273"/>
            <ac:picMk id="10" creationId="{2ED10EA6-1565-BADC-FCF1-4ADC3E210630}"/>
          </ac:picMkLst>
        </pc:picChg>
      </pc:sldChg>
      <pc:sldChg chg="addSp delSp modSp mod">
        <pc:chgData name="Eleanor Pinches" userId="078273b9-7b44-4c3f-b7ce-376991eb7961" providerId="ADAL" clId="{6BFE4B9A-A271-4526-9B09-2D26423B6520}" dt="2026-07-16T13:23:51.914" v="716" actId="1036"/>
        <pc:sldMkLst>
          <pc:docMk/>
          <pc:sldMk cId="3158936843" sldId="277"/>
        </pc:sldMkLst>
        <pc:spChg chg="mod">
          <ac:chgData name="Eleanor Pinches" userId="078273b9-7b44-4c3f-b7ce-376991eb7961" providerId="ADAL" clId="{6BFE4B9A-A271-4526-9B09-2D26423B6520}" dt="2026-07-16T13:23:36.993" v="683" actId="1076"/>
          <ac:spMkLst>
            <pc:docMk/>
            <pc:sldMk cId="3158936843" sldId="277"/>
            <ac:spMk id="5" creationId="{D21C0537-B65A-28AD-1FFF-D06AA139B1D0}"/>
          </ac:spMkLst>
        </pc:spChg>
        <pc:spChg chg="mod">
          <ac:chgData name="Eleanor Pinches" userId="078273b9-7b44-4c3f-b7ce-376991eb7961" providerId="ADAL" clId="{6BFE4B9A-A271-4526-9B09-2D26423B6520}" dt="2026-07-16T13:23:40.843" v="685" actId="1076"/>
          <ac:spMkLst>
            <pc:docMk/>
            <pc:sldMk cId="3158936843" sldId="277"/>
            <ac:spMk id="6" creationId="{DC361667-112A-ADB0-1447-2A8A4CD8D669}"/>
          </ac:spMkLst>
        </pc:spChg>
        <pc:picChg chg="mod">
          <ac:chgData name="Eleanor Pinches" userId="078273b9-7b44-4c3f-b7ce-376991eb7961" providerId="ADAL" clId="{6BFE4B9A-A271-4526-9B09-2D26423B6520}" dt="2026-07-16T13:23:38.658" v="684" actId="1076"/>
          <ac:picMkLst>
            <pc:docMk/>
            <pc:sldMk cId="3158936843" sldId="277"/>
            <ac:picMk id="2" creationId="{07D3FEB8-6B8D-BDD3-EFEF-DD488FAC223A}"/>
          </ac:picMkLst>
        </pc:picChg>
        <pc:picChg chg="mod">
          <ac:chgData name="Eleanor Pinches" userId="078273b9-7b44-4c3f-b7ce-376991eb7961" providerId="ADAL" clId="{6BFE4B9A-A271-4526-9B09-2D26423B6520}" dt="2026-07-16T13:23:43.333" v="686" actId="1076"/>
          <ac:picMkLst>
            <pc:docMk/>
            <pc:sldMk cId="3158936843" sldId="277"/>
            <ac:picMk id="7" creationId="{F22E73F1-6051-CB41-B149-E3A15E38D0E6}"/>
          </ac:picMkLst>
        </pc:picChg>
        <pc:picChg chg="add mod">
          <ac:chgData name="Eleanor Pinches" userId="078273b9-7b44-4c3f-b7ce-376991eb7961" providerId="ADAL" clId="{6BFE4B9A-A271-4526-9B09-2D26423B6520}" dt="2026-07-16T13:23:51.914" v="716" actId="1036"/>
          <ac:picMkLst>
            <pc:docMk/>
            <pc:sldMk cId="3158936843" sldId="277"/>
            <ac:picMk id="13" creationId="{F04E39F0-815A-74BD-1021-667B84F9797D}"/>
          </ac:picMkLst>
        </pc:picChg>
        <pc:picChg chg="add mod">
          <ac:chgData name="Eleanor Pinches" userId="078273b9-7b44-4c3f-b7ce-376991eb7961" providerId="ADAL" clId="{6BFE4B9A-A271-4526-9B09-2D26423B6520}" dt="2026-07-16T13:23:51.914" v="716" actId="1036"/>
          <ac:picMkLst>
            <pc:docMk/>
            <pc:sldMk cId="3158936843" sldId="277"/>
            <ac:picMk id="15" creationId="{FB152C52-105A-1B05-6303-AC43A9321E4A}"/>
          </ac:picMkLst>
        </pc:picChg>
      </pc:sldChg>
      <pc:sldChg chg="addSp delSp modSp mod">
        <pc:chgData name="Eleanor Pinches" userId="078273b9-7b44-4c3f-b7ce-376991eb7961" providerId="ADAL" clId="{6BFE4B9A-A271-4526-9B09-2D26423B6520}" dt="2026-07-16T13:24:12.711" v="734" actId="1076"/>
        <pc:sldMkLst>
          <pc:docMk/>
          <pc:sldMk cId="43965529" sldId="278"/>
        </pc:sldMkLst>
        <pc:spChg chg="mod">
          <ac:chgData name="Eleanor Pinches" userId="078273b9-7b44-4c3f-b7ce-376991eb7961" providerId="ADAL" clId="{6BFE4B9A-A271-4526-9B09-2D26423B6520}" dt="2026-07-16T13:24:06.143" v="733" actId="1035"/>
          <ac:spMkLst>
            <pc:docMk/>
            <pc:sldMk cId="43965529" sldId="278"/>
            <ac:spMk id="5" creationId="{83F7E7BD-EA4B-7490-FD89-C14C82E16C2B}"/>
          </ac:spMkLst>
        </pc:spChg>
        <pc:spChg chg="mod">
          <ac:chgData name="Eleanor Pinches" userId="078273b9-7b44-4c3f-b7ce-376991eb7961" providerId="ADAL" clId="{6BFE4B9A-A271-4526-9B09-2D26423B6520}" dt="2026-07-16T13:24:12.711" v="734" actId="1076"/>
          <ac:spMkLst>
            <pc:docMk/>
            <pc:sldMk cId="43965529" sldId="278"/>
            <ac:spMk id="6" creationId="{BA950D40-2E43-BC9F-7E7A-12A756F11772}"/>
          </ac:spMkLst>
        </pc:spChg>
        <pc:grpChg chg="mod">
          <ac:chgData name="Eleanor Pinches" userId="078273b9-7b44-4c3f-b7ce-376991eb7961" providerId="ADAL" clId="{6BFE4B9A-A271-4526-9B09-2D26423B6520}" dt="2026-07-16T13:24:06.143" v="733" actId="1035"/>
          <ac:grpSpMkLst>
            <pc:docMk/>
            <pc:sldMk cId="43965529" sldId="278"/>
            <ac:grpSpMk id="10" creationId="{B26911C7-D7A1-DE79-01CC-605289702B18}"/>
          </ac:grpSpMkLst>
        </pc:grpChg>
        <pc:picChg chg="add">
          <ac:chgData name="Eleanor Pinches" userId="078273b9-7b44-4c3f-b7ce-376991eb7961" providerId="ADAL" clId="{6BFE4B9A-A271-4526-9B09-2D26423B6520}" dt="2026-07-16T13:23:57.620" v="718" actId="22"/>
          <ac:picMkLst>
            <pc:docMk/>
            <pc:sldMk cId="43965529" sldId="278"/>
            <ac:picMk id="11" creationId="{61ABB97C-3131-9593-B158-37FFD44F6E4B}"/>
          </ac:picMkLst>
        </pc:picChg>
        <pc:picChg chg="add">
          <ac:chgData name="Eleanor Pinches" userId="078273b9-7b44-4c3f-b7ce-376991eb7961" providerId="ADAL" clId="{6BFE4B9A-A271-4526-9B09-2D26423B6520}" dt="2026-07-16T13:23:57.620" v="718" actId="22"/>
          <ac:picMkLst>
            <pc:docMk/>
            <pc:sldMk cId="43965529" sldId="278"/>
            <ac:picMk id="13" creationId="{B0B69F43-3905-5067-8025-671973D52C96}"/>
          </ac:picMkLst>
        </pc:picChg>
      </pc:sldChg>
      <pc:sldChg chg="addSp delSp mod">
        <pc:chgData name="Eleanor Pinches" userId="078273b9-7b44-4c3f-b7ce-376991eb7961" providerId="ADAL" clId="{6BFE4B9A-A271-4526-9B09-2D26423B6520}" dt="2026-07-16T13:24:16.869" v="736" actId="22"/>
        <pc:sldMkLst>
          <pc:docMk/>
          <pc:sldMk cId="626625276" sldId="279"/>
        </pc:sldMkLst>
        <pc:picChg chg="add">
          <ac:chgData name="Eleanor Pinches" userId="078273b9-7b44-4c3f-b7ce-376991eb7961" providerId="ADAL" clId="{6BFE4B9A-A271-4526-9B09-2D26423B6520}" dt="2026-07-16T13:24:16.869" v="736" actId="22"/>
          <ac:picMkLst>
            <pc:docMk/>
            <pc:sldMk cId="626625276" sldId="279"/>
            <ac:picMk id="8" creationId="{91D26D87-B0A5-ED06-733E-E56BF4D3F410}"/>
          </ac:picMkLst>
        </pc:picChg>
        <pc:picChg chg="add">
          <ac:chgData name="Eleanor Pinches" userId="078273b9-7b44-4c3f-b7ce-376991eb7961" providerId="ADAL" clId="{6BFE4B9A-A271-4526-9B09-2D26423B6520}" dt="2026-07-16T13:24:16.869" v="736" actId="22"/>
          <ac:picMkLst>
            <pc:docMk/>
            <pc:sldMk cId="626625276" sldId="279"/>
            <ac:picMk id="12" creationId="{95628129-F5D8-04FB-A035-EC4A9EBD67FE}"/>
          </ac:picMkLst>
        </pc:picChg>
      </pc:sldChg>
      <pc:sldChg chg="addSp delSp mod">
        <pc:chgData name="Eleanor Pinches" userId="078273b9-7b44-4c3f-b7ce-376991eb7961" providerId="ADAL" clId="{6BFE4B9A-A271-4526-9B09-2D26423B6520}" dt="2026-07-16T13:24:22.853" v="738" actId="22"/>
        <pc:sldMkLst>
          <pc:docMk/>
          <pc:sldMk cId="4209969166" sldId="280"/>
        </pc:sldMkLst>
        <pc:picChg chg="add">
          <ac:chgData name="Eleanor Pinches" userId="078273b9-7b44-4c3f-b7ce-376991eb7961" providerId="ADAL" clId="{6BFE4B9A-A271-4526-9B09-2D26423B6520}" dt="2026-07-16T13:24:22.853" v="738" actId="22"/>
          <ac:picMkLst>
            <pc:docMk/>
            <pc:sldMk cId="4209969166" sldId="280"/>
            <ac:picMk id="8" creationId="{988D8143-613F-7177-593F-2176BE0986C2}"/>
          </ac:picMkLst>
        </pc:picChg>
        <pc:picChg chg="add">
          <ac:chgData name="Eleanor Pinches" userId="078273b9-7b44-4c3f-b7ce-376991eb7961" providerId="ADAL" clId="{6BFE4B9A-A271-4526-9B09-2D26423B6520}" dt="2026-07-16T13:24:22.853" v="738" actId="22"/>
          <ac:picMkLst>
            <pc:docMk/>
            <pc:sldMk cId="4209969166" sldId="280"/>
            <ac:picMk id="10" creationId="{B3B1E033-D66E-5EA5-3F63-C2A57EA05DCE}"/>
          </ac:picMkLst>
        </pc:picChg>
      </pc:sldChg>
      <pc:sldChg chg="addSp delSp modSp mod">
        <pc:chgData name="Eleanor Pinches" userId="078273b9-7b44-4c3f-b7ce-376991eb7961" providerId="ADAL" clId="{6BFE4B9A-A271-4526-9B09-2D26423B6520}" dt="2026-07-16T13:24:49.276" v="747" actId="1076"/>
        <pc:sldMkLst>
          <pc:docMk/>
          <pc:sldMk cId="1789911906" sldId="281"/>
        </pc:sldMkLst>
        <pc:spChg chg="mod">
          <ac:chgData name="Eleanor Pinches" userId="078273b9-7b44-4c3f-b7ce-376991eb7961" providerId="ADAL" clId="{6BFE4B9A-A271-4526-9B09-2D26423B6520}" dt="2026-07-16T12:43:25.586" v="176" actId="6549"/>
          <ac:spMkLst>
            <pc:docMk/>
            <pc:sldMk cId="1789911906" sldId="281"/>
            <ac:spMk id="6" creationId="{F7504743-DE57-83EF-3BE0-26B11C7971A8}"/>
          </ac:spMkLst>
        </pc:spChg>
        <pc:spChg chg="mod">
          <ac:chgData name="Eleanor Pinches" userId="078273b9-7b44-4c3f-b7ce-376991eb7961" providerId="ADAL" clId="{6BFE4B9A-A271-4526-9B09-2D26423B6520}" dt="2026-07-16T12:40:44.223" v="170" actId="208"/>
          <ac:spMkLst>
            <pc:docMk/>
            <pc:sldMk cId="1789911906" sldId="281"/>
            <ac:spMk id="12" creationId="{7DD32427-CEFB-AF0A-936E-393013D29E3C}"/>
          </ac:spMkLst>
        </pc:spChg>
        <pc:picChg chg="add del">
          <ac:chgData name="Eleanor Pinches" userId="078273b9-7b44-4c3f-b7ce-376991eb7961" providerId="ADAL" clId="{6BFE4B9A-A271-4526-9B09-2D26423B6520}" dt="2026-07-16T13:24:39.270" v="744" actId="478"/>
          <ac:picMkLst>
            <pc:docMk/>
            <pc:sldMk cId="1789911906" sldId="281"/>
            <ac:picMk id="4" creationId="{439FFB88-1372-A6E9-BA97-261231CDDFBB}"/>
          </ac:picMkLst>
        </pc:picChg>
        <pc:picChg chg="add mod">
          <ac:chgData name="Eleanor Pinches" userId="078273b9-7b44-4c3f-b7ce-376991eb7961" providerId="ADAL" clId="{6BFE4B9A-A271-4526-9B09-2D26423B6520}" dt="2026-07-16T13:24:49.276" v="747" actId="1076"/>
          <ac:picMkLst>
            <pc:docMk/>
            <pc:sldMk cId="1789911906" sldId="281"/>
            <ac:picMk id="21" creationId="{B2271CCF-CBA7-B072-649E-D65894594357}"/>
          </ac:picMkLst>
        </pc:picChg>
        <pc:cxnChg chg="mod">
          <ac:chgData name="Eleanor Pinches" userId="078273b9-7b44-4c3f-b7ce-376991eb7961" providerId="ADAL" clId="{6BFE4B9A-A271-4526-9B09-2D26423B6520}" dt="2026-07-16T12:40:36.528" v="169" actId="208"/>
          <ac:cxnSpMkLst>
            <pc:docMk/>
            <pc:sldMk cId="1789911906" sldId="281"/>
            <ac:cxnSpMk id="14" creationId="{8AD5A02E-EDE5-75E8-3299-F264FE74AF98}"/>
          </ac:cxnSpMkLst>
        </pc:cxnChg>
        <pc:cxnChg chg="mod">
          <ac:chgData name="Eleanor Pinches" userId="078273b9-7b44-4c3f-b7ce-376991eb7961" providerId="ADAL" clId="{6BFE4B9A-A271-4526-9B09-2D26423B6520}" dt="2026-07-16T12:40:34.199" v="168" actId="208"/>
          <ac:cxnSpMkLst>
            <pc:docMk/>
            <pc:sldMk cId="1789911906" sldId="281"/>
            <ac:cxnSpMk id="17" creationId="{474C5788-8A8D-556F-F446-C5BD487B613E}"/>
          </ac:cxnSpMkLst>
        </pc:cxnChg>
      </pc:sldChg>
      <pc:sldChg chg="addSp delSp mod">
        <pc:chgData name="Eleanor Pinches" userId="078273b9-7b44-4c3f-b7ce-376991eb7961" providerId="ADAL" clId="{6BFE4B9A-A271-4526-9B09-2D26423B6520}" dt="2026-07-16T13:24:53.399" v="749" actId="22"/>
        <pc:sldMkLst>
          <pc:docMk/>
          <pc:sldMk cId="951327513" sldId="282"/>
        </pc:sldMkLst>
        <pc:picChg chg="add">
          <ac:chgData name="Eleanor Pinches" userId="078273b9-7b44-4c3f-b7ce-376991eb7961" providerId="ADAL" clId="{6BFE4B9A-A271-4526-9B09-2D26423B6520}" dt="2026-07-16T13:24:53.399" v="749" actId="22"/>
          <ac:picMkLst>
            <pc:docMk/>
            <pc:sldMk cId="951327513" sldId="282"/>
            <ac:picMk id="7" creationId="{F837311B-A14A-2589-ECCF-B60FDC433A48}"/>
          </ac:picMkLst>
        </pc:picChg>
        <pc:picChg chg="add">
          <ac:chgData name="Eleanor Pinches" userId="078273b9-7b44-4c3f-b7ce-376991eb7961" providerId="ADAL" clId="{6BFE4B9A-A271-4526-9B09-2D26423B6520}" dt="2026-07-16T13:24:53.399" v="749" actId="22"/>
          <ac:picMkLst>
            <pc:docMk/>
            <pc:sldMk cId="951327513" sldId="282"/>
            <ac:picMk id="10" creationId="{570439B0-4CAB-FF01-85F8-48BB03442F72}"/>
          </ac:picMkLst>
        </pc:picChg>
      </pc:sldChg>
      <pc:sldChg chg="addSp delSp modSp mod">
        <pc:chgData name="Eleanor Pinches" userId="078273b9-7b44-4c3f-b7ce-376991eb7961" providerId="ADAL" clId="{6BFE4B9A-A271-4526-9B09-2D26423B6520}" dt="2026-07-16T13:25:09.169" v="753" actId="1076"/>
        <pc:sldMkLst>
          <pc:docMk/>
          <pc:sldMk cId="2681086614" sldId="283"/>
        </pc:sldMkLst>
        <pc:picChg chg="add mod">
          <ac:chgData name="Eleanor Pinches" userId="078273b9-7b44-4c3f-b7ce-376991eb7961" providerId="ADAL" clId="{6BFE4B9A-A271-4526-9B09-2D26423B6520}" dt="2026-07-16T13:25:03.484" v="752" actId="1076"/>
          <ac:picMkLst>
            <pc:docMk/>
            <pc:sldMk cId="2681086614" sldId="283"/>
            <ac:picMk id="7" creationId="{11F378E8-59C4-B82C-2983-54C175C9B646}"/>
          </ac:picMkLst>
        </pc:picChg>
        <pc:picChg chg="add mod">
          <ac:chgData name="Eleanor Pinches" userId="078273b9-7b44-4c3f-b7ce-376991eb7961" providerId="ADAL" clId="{6BFE4B9A-A271-4526-9B09-2D26423B6520}" dt="2026-07-16T13:25:09.169" v="753" actId="1076"/>
          <ac:picMkLst>
            <pc:docMk/>
            <pc:sldMk cId="2681086614" sldId="283"/>
            <ac:picMk id="11" creationId="{E4F211AE-03A8-0BA3-37BE-22203A4576F2}"/>
          </ac:picMkLst>
        </pc:picChg>
      </pc:sldChg>
    </pc:docChg>
  </pc:docChgLst>
  <pc:docChgLst>
    <pc:chgData name="Eleanor Pinches" userId="S::eleanor.pinches@rmets.org::078273b9-7b44-4c3f-b7ce-376991eb7961" providerId="AD" clId="Web-{78C195EB-787F-FACF-4FFF-0ADEB2ABD219}"/>
    <pc:docChg chg="modSld">
      <pc:chgData name="Eleanor Pinches" userId="S::eleanor.pinches@rmets.org::078273b9-7b44-4c3f-b7ce-376991eb7961" providerId="AD" clId="Web-{78C195EB-787F-FACF-4FFF-0ADEB2ABD219}" dt="2026-07-27T13:24:02.899" v="50"/>
      <pc:docMkLst>
        <pc:docMk/>
      </pc:docMkLst>
      <pc:sldChg chg="modNotes">
        <pc:chgData name="Eleanor Pinches" userId="S::eleanor.pinches@rmets.org::078273b9-7b44-4c3f-b7ce-376991eb7961" providerId="AD" clId="Web-{78C195EB-787F-FACF-4FFF-0ADEB2ABD219}" dt="2026-07-27T13:24:02.899" v="50"/>
        <pc:sldMkLst>
          <pc:docMk/>
          <pc:sldMk cId="3531496441"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85AC600-9679-4863-844A-1A9972D568CF}" type="datetimeFigureOut">
              <a:rPr lang="en-GB" smtClean="0"/>
              <a:t>07/09/2026</a:t>
            </a:fld>
            <a:endParaRPr lang="en-GB"/>
          </a:p>
        </p:txBody>
      </p:sp>
      <p:sp>
        <p:nvSpPr>
          <p:cNvPr id="4" name="Slide Image Placeholder 3"/>
          <p:cNvSpPr>
            <a:spLocks noGrp="1" noRot="1" noChangeAspect="1"/>
          </p:cNvSpPr>
          <p:nvPr>
            <p:ph type="sldImg" idx="2"/>
          </p:nvPr>
        </p:nvSpPr>
        <p:spPr>
          <a:xfrm>
            <a:off x="3770313" y="857250"/>
            <a:ext cx="1603375"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8D92F00-FF2B-4BC9-80B1-9DBD559D3BD5}" type="slidenum">
              <a:rPr lang="en-GB" smtClean="0"/>
              <a:t>‹#›</a:t>
            </a:fld>
            <a:endParaRPr lang="en-GB"/>
          </a:p>
        </p:txBody>
      </p:sp>
    </p:spTree>
    <p:extLst>
      <p:ext uri="{BB962C8B-B14F-4D97-AF65-F5344CB8AC3E}">
        <p14:creationId xmlns:p14="http://schemas.microsoft.com/office/powerpoint/2010/main" val="3090734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news/homeowners-could-save-hundreds-on-energy-bills-from-solar-driv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Teacher’s note: This is based on how some news companies reported on a 2022 study finding that petrol cars produced more pollution from wear and tear on their tyres than from their exhausts. The actual study only looked at petrol cars, and the argument that the increased weight of EVs meant they were overall more polluting was added by media outlets when reporting!</a:t>
            </a:r>
          </a:p>
        </p:txBody>
      </p:sp>
      <p:sp>
        <p:nvSpPr>
          <p:cNvPr id="4" name="Slide Number Placeholder 3"/>
          <p:cNvSpPr>
            <a:spLocks noGrp="1"/>
          </p:cNvSpPr>
          <p:nvPr>
            <p:ph type="sldNum" sz="quarter" idx="5"/>
          </p:nvPr>
        </p:nvSpPr>
        <p:spPr/>
        <p:txBody>
          <a:bodyPr/>
          <a:lstStyle/>
          <a:p>
            <a:fld id="{88D92F00-FF2B-4BC9-80B1-9DBD559D3BD5}" type="slidenum">
              <a:rPr lang="en-GB" smtClean="0"/>
              <a:t>1</a:t>
            </a:fld>
            <a:endParaRPr lang="en-GB"/>
          </a:p>
        </p:txBody>
      </p:sp>
    </p:spTree>
    <p:extLst>
      <p:ext uri="{BB962C8B-B14F-4D97-AF65-F5344CB8AC3E}">
        <p14:creationId xmlns:p14="http://schemas.microsoft.com/office/powerpoint/2010/main" val="4244645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DF9F0-AAD6-AD85-3597-49CB3AB71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9521F-CC89-E7EB-27A1-0C8611BCDE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F6A3973-B3FE-3339-B4D9-77EE63E0B6CF}"/>
              </a:ext>
            </a:extLst>
          </p:cNvPr>
          <p:cNvSpPr>
            <a:spLocks noGrp="1"/>
          </p:cNvSpPr>
          <p:nvPr>
            <p:ph type="body" idx="1"/>
          </p:nvPr>
        </p:nvSpPr>
        <p:spPr/>
        <p:txBody>
          <a:bodyPr/>
          <a:lstStyle/>
          <a:p>
            <a:r>
              <a:rPr lang="en-GB" dirty="0"/>
              <a:t>Images taken from The Telegraph, credited to Lionsgate Films https://www.telegraph.co.uk/comment/4975053/We-should-be-alarmed-about-rising-sea-levels.html</a:t>
            </a:r>
          </a:p>
        </p:txBody>
      </p:sp>
      <p:sp>
        <p:nvSpPr>
          <p:cNvPr id="4" name="Slide Number Placeholder 3">
            <a:extLst>
              <a:ext uri="{FF2B5EF4-FFF2-40B4-BE49-F238E27FC236}">
                <a16:creationId xmlns:a16="http://schemas.microsoft.com/office/drawing/2014/main" id="{25015E55-834F-2F51-0010-6B5FE1EFE618}"/>
              </a:ext>
            </a:extLst>
          </p:cNvPr>
          <p:cNvSpPr>
            <a:spLocks noGrp="1"/>
          </p:cNvSpPr>
          <p:nvPr>
            <p:ph type="sldNum" sz="quarter" idx="5"/>
          </p:nvPr>
        </p:nvSpPr>
        <p:spPr/>
        <p:txBody>
          <a:bodyPr/>
          <a:lstStyle/>
          <a:p>
            <a:fld id="{88D92F00-FF2B-4BC9-80B1-9DBD559D3BD5}" type="slidenum">
              <a:rPr lang="en-GB" smtClean="0"/>
              <a:t>10</a:t>
            </a:fld>
            <a:endParaRPr lang="en-GB"/>
          </a:p>
        </p:txBody>
      </p:sp>
    </p:spTree>
    <p:extLst>
      <p:ext uri="{BB962C8B-B14F-4D97-AF65-F5344CB8AC3E}">
        <p14:creationId xmlns:p14="http://schemas.microsoft.com/office/powerpoint/2010/main" val="355292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ED86C-CE3E-DF30-E2AB-5E0CD988F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CA880-A905-70D2-E2E8-199AFFE0BA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ABBF84B-9525-0FD3-128F-89C6E30C71A7}"/>
              </a:ext>
            </a:extLst>
          </p:cNvPr>
          <p:cNvSpPr>
            <a:spLocks noGrp="1"/>
          </p:cNvSpPr>
          <p:nvPr>
            <p:ph type="body" idx="1"/>
          </p:nvPr>
        </p:nvSpPr>
        <p:spPr/>
        <p:txBody>
          <a:bodyPr/>
          <a:lstStyle/>
          <a:p>
            <a:r>
              <a:rPr lang="en-GB" dirty="0"/>
              <a:t>https://coastal.climatecentral.org/map/16/-0.1206/51.5025/?theme=sea_level_rise&amp;map_type=year&amp;basemap=roadmap&amp;contiguous=true&amp;elevation_model=best_available&amp;forecast_year=2100&amp;pathway=ssp3rcp70&amp;percentile=p50&amp;refresh=true&amp;return_level=return_level_1&amp;rl_model=coast_rp&amp;slr_model=ipcc_2021_med </a:t>
            </a:r>
          </a:p>
        </p:txBody>
      </p:sp>
      <p:sp>
        <p:nvSpPr>
          <p:cNvPr id="4" name="Slide Number Placeholder 3">
            <a:extLst>
              <a:ext uri="{FF2B5EF4-FFF2-40B4-BE49-F238E27FC236}">
                <a16:creationId xmlns:a16="http://schemas.microsoft.com/office/drawing/2014/main" id="{75A41CEA-487D-6D3D-B9E7-57B76B291D92}"/>
              </a:ext>
            </a:extLst>
          </p:cNvPr>
          <p:cNvSpPr>
            <a:spLocks noGrp="1"/>
          </p:cNvSpPr>
          <p:nvPr>
            <p:ph type="sldNum" sz="quarter" idx="5"/>
          </p:nvPr>
        </p:nvSpPr>
        <p:spPr/>
        <p:txBody>
          <a:bodyPr/>
          <a:lstStyle/>
          <a:p>
            <a:fld id="{88D92F00-FF2B-4BC9-80B1-9DBD559D3BD5}" type="slidenum">
              <a:rPr lang="en-GB" smtClean="0"/>
              <a:t>11</a:t>
            </a:fld>
            <a:endParaRPr lang="en-GB"/>
          </a:p>
        </p:txBody>
      </p:sp>
    </p:spTree>
    <p:extLst>
      <p:ext uri="{BB962C8B-B14F-4D97-AF65-F5344CB8AC3E}">
        <p14:creationId xmlns:p14="http://schemas.microsoft.com/office/powerpoint/2010/main" val="820090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E2DDC-79E3-073B-C5CD-89F60E1E1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9D46C8-7321-BDAC-E7A9-69D02CBC87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BC9E14-C425-92BC-F139-127D30D5D9A8}"/>
              </a:ext>
            </a:extLst>
          </p:cNvPr>
          <p:cNvSpPr>
            <a:spLocks noGrp="1"/>
          </p:cNvSpPr>
          <p:nvPr>
            <p:ph type="body" idx="1"/>
          </p:nvPr>
        </p:nvSpPr>
        <p:spPr/>
        <p:txBody>
          <a:bodyPr/>
          <a:lstStyle/>
          <a:p>
            <a:r>
              <a:rPr lang="en-GB" dirty="0"/>
              <a:t>https://yougov.com/en-gb/trackers/how-is-the-uk-government-handling-climate-change</a:t>
            </a:r>
          </a:p>
        </p:txBody>
      </p:sp>
      <p:sp>
        <p:nvSpPr>
          <p:cNvPr id="4" name="Slide Number Placeholder 3">
            <a:extLst>
              <a:ext uri="{FF2B5EF4-FFF2-40B4-BE49-F238E27FC236}">
                <a16:creationId xmlns:a16="http://schemas.microsoft.com/office/drawing/2014/main" id="{20B5EED9-553F-78A2-0EF9-2F8D21901EAE}"/>
              </a:ext>
            </a:extLst>
          </p:cNvPr>
          <p:cNvSpPr>
            <a:spLocks noGrp="1"/>
          </p:cNvSpPr>
          <p:nvPr>
            <p:ph type="sldNum" sz="quarter" idx="5"/>
          </p:nvPr>
        </p:nvSpPr>
        <p:spPr/>
        <p:txBody>
          <a:bodyPr/>
          <a:lstStyle/>
          <a:p>
            <a:fld id="{88D92F00-FF2B-4BC9-80B1-9DBD559D3BD5}" type="slidenum">
              <a:rPr lang="en-GB" smtClean="0"/>
              <a:t>12</a:t>
            </a:fld>
            <a:endParaRPr lang="en-GB"/>
          </a:p>
        </p:txBody>
      </p:sp>
    </p:spTree>
    <p:extLst>
      <p:ext uri="{BB962C8B-B14F-4D97-AF65-F5344CB8AC3E}">
        <p14:creationId xmlns:p14="http://schemas.microsoft.com/office/powerpoint/2010/main" val="2683691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5401C-CFA2-8B88-6974-B58EA799D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5F9632-39D7-3765-AEE2-1582BA8DF13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370623-F22E-9880-C1EA-2485D26C1EF6}"/>
              </a:ext>
            </a:extLst>
          </p:cNvPr>
          <p:cNvSpPr>
            <a:spLocks noGrp="1"/>
          </p:cNvSpPr>
          <p:nvPr>
            <p:ph type="body" idx="1"/>
          </p:nvPr>
        </p:nvSpPr>
        <p:spPr/>
        <p:txBody>
          <a:bodyPr/>
          <a:lstStyle/>
          <a:p>
            <a:r>
              <a:rPr lang="en-GB" dirty="0"/>
              <a:t>https://yougov.com/en-gb/trackers/how-is-the-uk-government-handling-climate-change</a:t>
            </a:r>
          </a:p>
        </p:txBody>
      </p:sp>
      <p:sp>
        <p:nvSpPr>
          <p:cNvPr id="4" name="Slide Number Placeholder 3">
            <a:extLst>
              <a:ext uri="{FF2B5EF4-FFF2-40B4-BE49-F238E27FC236}">
                <a16:creationId xmlns:a16="http://schemas.microsoft.com/office/drawing/2014/main" id="{248E756B-E76E-82F3-C696-989C1FD78ABC}"/>
              </a:ext>
            </a:extLst>
          </p:cNvPr>
          <p:cNvSpPr>
            <a:spLocks noGrp="1"/>
          </p:cNvSpPr>
          <p:nvPr>
            <p:ph type="sldNum" sz="quarter" idx="5"/>
          </p:nvPr>
        </p:nvSpPr>
        <p:spPr/>
        <p:txBody>
          <a:bodyPr/>
          <a:lstStyle/>
          <a:p>
            <a:fld id="{88D92F00-FF2B-4BC9-80B1-9DBD559D3BD5}" type="slidenum">
              <a:rPr lang="en-GB" smtClean="0"/>
              <a:t>13</a:t>
            </a:fld>
            <a:endParaRPr lang="en-GB"/>
          </a:p>
        </p:txBody>
      </p:sp>
    </p:spTree>
    <p:extLst>
      <p:ext uri="{BB962C8B-B14F-4D97-AF65-F5344CB8AC3E}">
        <p14:creationId xmlns:p14="http://schemas.microsoft.com/office/powerpoint/2010/main" val="89919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Bramble Cay Melomys image: By State of Queensland, CC BY 3.0 au, https://commons.wikimedia.org/w/index.php?curid=49457717</a:t>
            </a:r>
          </a:p>
          <a:p>
            <a:r>
              <a:rPr lang="en-GB" dirty="0"/>
              <a:t>30C days – State of the UK Climate report 2025</a:t>
            </a:r>
          </a:p>
          <a:p>
            <a:r>
              <a:rPr lang="en-GB"/>
              <a:t>Solar panel savings: </a:t>
            </a:r>
            <a:r>
              <a:rPr lang="en-GB" dirty="0">
                <a:hlinkClick r:id="rId3"/>
              </a:rPr>
              <a:t>https://www.gov.uk/government/news/homeowners-could-save-hundreds-on-energy-bills-from-solar-drive</a:t>
            </a:r>
          </a:p>
          <a:p>
            <a:r>
              <a:rPr lang="en-GB"/>
              <a:t>Morecombe Bay picture – Field Studies Council</a:t>
            </a:r>
          </a:p>
          <a:p>
            <a:endParaRPr lang="en-GB" dirty="0"/>
          </a:p>
        </p:txBody>
      </p:sp>
      <p:sp>
        <p:nvSpPr>
          <p:cNvPr id="4" name="Slide Number Placeholder 3"/>
          <p:cNvSpPr>
            <a:spLocks noGrp="1"/>
          </p:cNvSpPr>
          <p:nvPr>
            <p:ph type="sldNum" sz="quarter" idx="5"/>
          </p:nvPr>
        </p:nvSpPr>
        <p:spPr/>
        <p:txBody>
          <a:bodyPr/>
          <a:lstStyle/>
          <a:p>
            <a:fld id="{88D92F00-FF2B-4BC9-80B1-9DBD559D3BD5}" type="slidenum">
              <a:rPr lang="en-GB" smtClean="0"/>
              <a:t>14</a:t>
            </a:fld>
            <a:endParaRPr lang="en-GB"/>
          </a:p>
        </p:txBody>
      </p:sp>
    </p:spTree>
    <p:extLst>
      <p:ext uri="{BB962C8B-B14F-4D97-AF65-F5344CB8AC3E}">
        <p14:creationId xmlns:p14="http://schemas.microsoft.com/office/powerpoint/2010/main" val="2670633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3DAB9-D292-BE6D-4DA5-FBE3F0323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465A9-D766-12AC-7742-E3A0CCE6B32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937CEDF-6E1A-AE46-B005-A8D3A9D0FB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3628FD-2B29-28D7-3282-CCC674E2F6E5}"/>
              </a:ext>
            </a:extLst>
          </p:cNvPr>
          <p:cNvSpPr>
            <a:spLocks noGrp="1"/>
          </p:cNvSpPr>
          <p:nvPr>
            <p:ph type="sldNum" sz="quarter" idx="5"/>
          </p:nvPr>
        </p:nvSpPr>
        <p:spPr/>
        <p:txBody>
          <a:bodyPr/>
          <a:lstStyle/>
          <a:p>
            <a:fld id="{88D92F00-FF2B-4BC9-80B1-9DBD559D3BD5}" type="slidenum">
              <a:rPr lang="en-GB" smtClean="0"/>
              <a:t>2</a:t>
            </a:fld>
            <a:endParaRPr lang="en-GB"/>
          </a:p>
        </p:txBody>
      </p:sp>
    </p:spTree>
    <p:extLst>
      <p:ext uri="{BB962C8B-B14F-4D97-AF65-F5344CB8AC3E}">
        <p14:creationId xmlns:p14="http://schemas.microsoft.com/office/powerpoint/2010/main" val="1521469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F32CA-6C37-53B0-B571-6EBD3F215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283DB-1DA6-6C03-A8AC-527FD52A98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79C7B4-2FB5-3A9B-A971-686F09CDB0C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776C677-0C56-4396-1EE3-8C43569B379D}"/>
              </a:ext>
            </a:extLst>
          </p:cNvPr>
          <p:cNvSpPr>
            <a:spLocks noGrp="1"/>
          </p:cNvSpPr>
          <p:nvPr>
            <p:ph type="sldNum" sz="quarter" idx="5"/>
          </p:nvPr>
        </p:nvSpPr>
        <p:spPr/>
        <p:txBody>
          <a:bodyPr/>
          <a:lstStyle/>
          <a:p>
            <a:fld id="{88D92F00-FF2B-4BC9-80B1-9DBD559D3BD5}" type="slidenum">
              <a:rPr lang="en-GB" smtClean="0"/>
              <a:t>3</a:t>
            </a:fld>
            <a:endParaRPr lang="en-GB"/>
          </a:p>
        </p:txBody>
      </p:sp>
    </p:spTree>
    <p:extLst>
      <p:ext uri="{BB962C8B-B14F-4D97-AF65-F5344CB8AC3E}">
        <p14:creationId xmlns:p14="http://schemas.microsoft.com/office/powerpoint/2010/main" val="1319076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2E54-291E-D767-1FA8-9FAF6FC99B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2B780-9EF9-D0B8-98A1-92E7A5C003F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7DD1275-060E-A00D-9422-3D59F8FCF6E3}"/>
              </a:ext>
            </a:extLst>
          </p:cNvPr>
          <p:cNvSpPr>
            <a:spLocks noGrp="1"/>
          </p:cNvSpPr>
          <p:nvPr>
            <p:ph type="body" idx="1"/>
          </p:nvPr>
        </p:nvSpPr>
        <p:spPr/>
        <p:txBody>
          <a:bodyPr/>
          <a:lstStyle/>
          <a:p>
            <a:r>
              <a:rPr lang="en-GB" dirty="0"/>
              <a:t>Fictional article based on this study:</a:t>
            </a:r>
            <a:br>
              <a:rPr lang="en-GB" dirty="0"/>
            </a:br>
            <a:r>
              <a:rPr lang="en-GB" dirty="0"/>
              <a:t>https://www.bto.org/our-work/science/publications/papers/seabird-abundances-projected-decline-response-climate</a:t>
            </a:r>
          </a:p>
        </p:txBody>
      </p:sp>
      <p:sp>
        <p:nvSpPr>
          <p:cNvPr id="4" name="Slide Number Placeholder 3">
            <a:extLst>
              <a:ext uri="{FF2B5EF4-FFF2-40B4-BE49-F238E27FC236}">
                <a16:creationId xmlns:a16="http://schemas.microsoft.com/office/drawing/2014/main" id="{E322F800-DFE2-7702-8BC3-6896E95A22CE}"/>
              </a:ext>
            </a:extLst>
          </p:cNvPr>
          <p:cNvSpPr>
            <a:spLocks noGrp="1"/>
          </p:cNvSpPr>
          <p:nvPr>
            <p:ph type="sldNum" sz="quarter" idx="5"/>
          </p:nvPr>
        </p:nvSpPr>
        <p:spPr/>
        <p:txBody>
          <a:bodyPr/>
          <a:lstStyle/>
          <a:p>
            <a:fld id="{88D92F00-FF2B-4BC9-80B1-9DBD559D3BD5}" type="slidenum">
              <a:rPr lang="en-GB" smtClean="0"/>
              <a:t>4</a:t>
            </a:fld>
            <a:endParaRPr lang="en-GB"/>
          </a:p>
        </p:txBody>
      </p:sp>
    </p:spTree>
    <p:extLst>
      <p:ext uri="{BB962C8B-B14F-4D97-AF65-F5344CB8AC3E}">
        <p14:creationId xmlns:p14="http://schemas.microsoft.com/office/powerpoint/2010/main" val="219425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C5786-338E-6475-24EB-D5636093B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EC618-E287-891C-2A02-1D07337DD76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BC86987-185E-D97E-07C1-5959BBA83C82}"/>
              </a:ext>
            </a:extLst>
          </p:cNvPr>
          <p:cNvSpPr>
            <a:spLocks noGrp="1"/>
          </p:cNvSpPr>
          <p:nvPr>
            <p:ph type="body" idx="1"/>
          </p:nvPr>
        </p:nvSpPr>
        <p:spPr/>
        <p:txBody>
          <a:bodyPr/>
          <a:lstStyle/>
          <a:p>
            <a:r>
              <a:rPr lang="en-GB" dirty="0"/>
              <a:t>https://science.nasa.gov/earth/explore/wildfires-and-climate-change/</a:t>
            </a:r>
          </a:p>
          <a:p>
            <a:endParaRPr lang="en-GB" dirty="0"/>
          </a:p>
          <a:p>
            <a:r>
              <a:rPr lang="en-GB" dirty="0"/>
              <a:t>Article created with combining paragraphs from the following 2 </a:t>
            </a:r>
            <a:r>
              <a:rPr lang="en-GB" dirty="0" err="1"/>
              <a:t>newsround</a:t>
            </a:r>
            <a:r>
              <a:rPr lang="en-GB" dirty="0"/>
              <a:t> articles:</a:t>
            </a:r>
          </a:p>
          <a:p>
            <a:r>
              <a:rPr lang="en-GB" dirty="0"/>
              <a:t>https://www.bbc.co.uk/newsround/articles/cdd3n9pvj6yo</a:t>
            </a:r>
          </a:p>
          <a:p>
            <a:r>
              <a:rPr lang="en-GB" dirty="0"/>
              <a:t>https://www.bbc.co.uk/newsround/articles/c4g8q7dl9jro</a:t>
            </a:r>
          </a:p>
          <a:p>
            <a:endParaRPr lang="en-GB" dirty="0"/>
          </a:p>
        </p:txBody>
      </p:sp>
      <p:sp>
        <p:nvSpPr>
          <p:cNvPr id="4" name="Slide Number Placeholder 3">
            <a:extLst>
              <a:ext uri="{FF2B5EF4-FFF2-40B4-BE49-F238E27FC236}">
                <a16:creationId xmlns:a16="http://schemas.microsoft.com/office/drawing/2014/main" id="{8BBEEB5F-62B0-FE08-3A7D-AF1AB3A53F1A}"/>
              </a:ext>
            </a:extLst>
          </p:cNvPr>
          <p:cNvSpPr>
            <a:spLocks noGrp="1"/>
          </p:cNvSpPr>
          <p:nvPr>
            <p:ph type="sldNum" sz="quarter" idx="5"/>
          </p:nvPr>
        </p:nvSpPr>
        <p:spPr/>
        <p:txBody>
          <a:bodyPr/>
          <a:lstStyle/>
          <a:p>
            <a:fld id="{88D92F00-FF2B-4BC9-80B1-9DBD559D3BD5}" type="slidenum">
              <a:rPr lang="en-GB" smtClean="0"/>
              <a:t>5</a:t>
            </a:fld>
            <a:endParaRPr lang="en-GB"/>
          </a:p>
        </p:txBody>
      </p:sp>
    </p:spTree>
    <p:extLst>
      <p:ext uri="{BB962C8B-B14F-4D97-AF65-F5344CB8AC3E}">
        <p14:creationId xmlns:p14="http://schemas.microsoft.com/office/powerpoint/2010/main" val="3505679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E9F7C-E5C9-F9BE-739A-4E98BE433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4812D-5A3C-E85D-7B45-5A6CEB7D23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1034410-2F6C-C9FC-E53C-AB46178F64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data taken from https://keelingcurve.ucsd.edu/</a:t>
            </a:r>
          </a:p>
          <a:p>
            <a:endParaRPr lang="en-GB" dirty="0"/>
          </a:p>
        </p:txBody>
      </p:sp>
      <p:sp>
        <p:nvSpPr>
          <p:cNvPr id="4" name="Slide Number Placeholder 3">
            <a:extLst>
              <a:ext uri="{FF2B5EF4-FFF2-40B4-BE49-F238E27FC236}">
                <a16:creationId xmlns:a16="http://schemas.microsoft.com/office/drawing/2014/main" id="{CF515F0B-67AF-A16A-0591-01B4DD0CC9A3}"/>
              </a:ext>
            </a:extLst>
          </p:cNvPr>
          <p:cNvSpPr>
            <a:spLocks noGrp="1"/>
          </p:cNvSpPr>
          <p:nvPr>
            <p:ph type="sldNum" sz="quarter" idx="5"/>
          </p:nvPr>
        </p:nvSpPr>
        <p:spPr/>
        <p:txBody>
          <a:bodyPr/>
          <a:lstStyle/>
          <a:p>
            <a:fld id="{88D92F00-FF2B-4BC9-80B1-9DBD559D3BD5}" type="slidenum">
              <a:rPr lang="en-GB" smtClean="0"/>
              <a:t>6</a:t>
            </a:fld>
            <a:endParaRPr lang="en-GB"/>
          </a:p>
        </p:txBody>
      </p:sp>
    </p:spTree>
    <p:extLst>
      <p:ext uri="{BB962C8B-B14F-4D97-AF65-F5344CB8AC3E}">
        <p14:creationId xmlns:p14="http://schemas.microsoft.com/office/powerpoint/2010/main" val="356369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88D7D-FC49-DC96-30FD-2D5A9FB0E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42442-923E-3CB9-A9FD-887EC535AE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A3456A8-9326-489D-23C7-057CC7D052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data taken from https://keelingcurve.ucsd.edu/</a:t>
            </a:r>
          </a:p>
          <a:p>
            <a:endParaRPr lang="en-GB" dirty="0"/>
          </a:p>
        </p:txBody>
      </p:sp>
      <p:sp>
        <p:nvSpPr>
          <p:cNvPr id="4" name="Slide Number Placeholder 3">
            <a:extLst>
              <a:ext uri="{FF2B5EF4-FFF2-40B4-BE49-F238E27FC236}">
                <a16:creationId xmlns:a16="http://schemas.microsoft.com/office/drawing/2014/main" id="{3CEF5C98-B54D-3570-096F-6E5BD3590BD4}"/>
              </a:ext>
            </a:extLst>
          </p:cNvPr>
          <p:cNvSpPr>
            <a:spLocks noGrp="1"/>
          </p:cNvSpPr>
          <p:nvPr>
            <p:ph type="sldNum" sz="quarter" idx="5"/>
          </p:nvPr>
        </p:nvSpPr>
        <p:spPr/>
        <p:txBody>
          <a:bodyPr/>
          <a:lstStyle/>
          <a:p>
            <a:fld id="{88D92F00-FF2B-4BC9-80B1-9DBD559D3BD5}" type="slidenum">
              <a:rPr lang="en-GB" smtClean="0"/>
              <a:t>7</a:t>
            </a:fld>
            <a:endParaRPr lang="en-GB"/>
          </a:p>
        </p:txBody>
      </p:sp>
    </p:spTree>
    <p:extLst>
      <p:ext uri="{BB962C8B-B14F-4D97-AF65-F5344CB8AC3E}">
        <p14:creationId xmlns:p14="http://schemas.microsoft.com/office/powerpoint/2010/main" val="131821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BE364-0C83-106F-75DE-2AA855EB96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D4EE2-0604-FE8B-FADD-CF28EAF8284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8A3C7B-40AA-6C60-4BBC-CE69DE8F16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595DC7-3A26-343C-0F77-6C55B51A7BAE}"/>
              </a:ext>
            </a:extLst>
          </p:cNvPr>
          <p:cNvSpPr>
            <a:spLocks noGrp="1"/>
          </p:cNvSpPr>
          <p:nvPr>
            <p:ph type="sldNum" sz="quarter" idx="5"/>
          </p:nvPr>
        </p:nvSpPr>
        <p:spPr/>
        <p:txBody>
          <a:bodyPr/>
          <a:lstStyle/>
          <a:p>
            <a:fld id="{88D92F00-FF2B-4BC9-80B1-9DBD559D3BD5}" type="slidenum">
              <a:rPr lang="en-GB" smtClean="0"/>
              <a:t>8</a:t>
            </a:fld>
            <a:endParaRPr lang="en-GB"/>
          </a:p>
        </p:txBody>
      </p:sp>
    </p:spTree>
    <p:extLst>
      <p:ext uri="{BB962C8B-B14F-4D97-AF65-F5344CB8AC3E}">
        <p14:creationId xmlns:p14="http://schemas.microsoft.com/office/powerpoint/2010/main" val="3167706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6DE26-11AF-1979-E958-D81EB315B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0E94A-7A95-AF4E-FDBA-CFD1D1D7F2A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8BF630-97B5-A728-B7C4-39B73D47ED13}"/>
              </a:ext>
            </a:extLst>
          </p:cNvPr>
          <p:cNvSpPr>
            <a:spLocks noGrp="1"/>
          </p:cNvSpPr>
          <p:nvPr>
            <p:ph type="body" idx="1"/>
          </p:nvPr>
        </p:nvSpPr>
        <p:spPr/>
        <p:txBody>
          <a:bodyPr/>
          <a:lstStyle/>
          <a:p>
            <a:r>
              <a:rPr lang="en-GB" dirty="0"/>
              <a:t>This is an amalgamation of stories from various green-washing scandals. More examples at https://thesustainableagency.com/blog/greenwashing-examples/</a:t>
            </a:r>
          </a:p>
          <a:p>
            <a:r>
              <a:rPr lang="en-GB" dirty="0"/>
              <a:t>https://sustainthestyle.com/fashion-greenwashing-exposed-2026/#How_to_Spot_Fashion_Greenwashing_A_Practical_Guide</a:t>
            </a:r>
          </a:p>
        </p:txBody>
      </p:sp>
      <p:sp>
        <p:nvSpPr>
          <p:cNvPr id="4" name="Slide Number Placeholder 3">
            <a:extLst>
              <a:ext uri="{FF2B5EF4-FFF2-40B4-BE49-F238E27FC236}">
                <a16:creationId xmlns:a16="http://schemas.microsoft.com/office/drawing/2014/main" id="{3BD2EB2A-0803-DEEA-EE30-8D9BB34F5D1F}"/>
              </a:ext>
            </a:extLst>
          </p:cNvPr>
          <p:cNvSpPr>
            <a:spLocks noGrp="1"/>
          </p:cNvSpPr>
          <p:nvPr>
            <p:ph type="sldNum" sz="quarter" idx="5"/>
          </p:nvPr>
        </p:nvSpPr>
        <p:spPr/>
        <p:txBody>
          <a:bodyPr/>
          <a:lstStyle/>
          <a:p>
            <a:fld id="{88D92F00-FF2B-4BC9-80B1-9DBD559D3BD5}" type="slidenum">
              <a:rPr lang="en-GB" smtClean="0"/>
              <a:t>9</a:t>
            </a:fld>
            <a:endParaRPr lang="en-GB"/>
          </a:p>
        </p:txBody>
      </p:sp>
    </p:spTree>
    <p:extLst>
      <p:ext uri="{BB962C8B-B14F-4D97-AF65-F5344CB8AC3E}">
        <p14:creationId xmlns:p14="http://schemas.microsoft.com/office/powerpoint/2010/main" val="1688726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p:txBody>
          <a:bodyPr/>
          <a:lstStyle/>
          <a:p>
            <a:fld id="{8813FC38-B742-4E6C-8FE4-62AA76E2EC6F}" type="datetimeFigureOut">
              <a:rPr lang="en-GB" smtClean="0"/>
              <a:t>07/09/2026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343315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13FC38-B742-4E6C-8FE4-62AA76E2EC6F}" type="datetimeFigureOut">
              <a:rPr lang="en-GB" smtClean="0"/>
              <a:t>07/09/2026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177274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13FC38-B742-4E6C-8FE4-62AA76E2EC6F}" type="datetimeFigureOut">
              <a:rPr lang="en-GB" smtClean="0"/>
              <a:t>07/09/2026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1003421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13FC38-B742-4E6C-8FE4-62AA76E2EC6F}" type="datetimeFigureOut">
              <a:rPr lang="en-GB" smtClean="0"/>
              <a:t>07/09/2026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1705210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13FC38-B742-4E6C-8FE4-62AA76E2EC6F}" type="datetimeFigureOut">
              <a:rPr lang="en-GB" smtClean="0"/>
              <a:t>07/09/2026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3851265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13FC38-B742-4E6C-8FE4-62AA76E2EC6F}" type="datetimeFigureOut">
              <a:rPr lang="en-GB" smtClean="0"/>
              <a:t>07/09/2026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3524733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13FC38-B742-4E6C-8FE4-62AA76E2EC6F}" type="datetimeFigureOut">
              <a:rPr lang="en-GB" smtClean="0"/>
              <a:t>07/09/2026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348699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13FC38-B742-4E6C-8FE4-62AA76E2EC6F}" type="datetimeFigureOut">
              <a:rPr lang="en-GB" smtClean="0"/>
              <a:t>07/09/2026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13965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3FC38-B742-4E6C-8FE4-62AA76E2EC6F}" type="datetimeFigureOut">
              <a:rPr lang="en-GB" smtClean="0"/>
              <a:t>07/09/2026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1377607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813FC38-B742-4E6C-8FE4-62AA76E2EC6F}" type="datetimeFigureOut">
              <a:rPr lang="en-GB" smtClean="0"/>
              <a:t>07/09/2026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2425567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813FC38-B742-4E6C-8FE4-62AA76E2EC6F}" type="datetimeFigureOut">
              <a:rPr lang="en-GB" smtClean="0"/>
              <a:t>07/09/2026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AE1130-6B13-47A6-8214-6003AF411878}" type="slidenum">
              <a:rPr lang="en-GB" smtClean="0"/>
              <a:t>‹#›</a:t>
            </a:fld>
            <a:endParaRPr lang="en-GB"/>
          </a:p>
        </p:txBody>
      </p:sp>
    </p:spTree>
    <p:extLst>
      <p:ext uri="{BB962C8B-B14F-4D97-AF65-F5344CB8AC3E}">
        <p14:creationId xmlns:p14="http://schemas.microsoft.com/office/powerpoint/2010/main" val="183397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8813FC38-B742-4E6C-8FE4-62AA76E2EC6F}" type="datetimeFigureOut">
              <a:rPr lang="en-GB" smtClean="0"/>
              <a:t>07/09/2026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66AE1130-6B13-47A6-8214-6003AF411878}" type="slidenum">
              <a:rPr lang="en-GB" smtClean="0"/>
              <a:t>‹#›</a:t>
            </a:fld>
            <a:endParaRPr lang="en-GB"/>
          </a:p>
        </p:txBody>
      </p:sp>
    </p:spTree>
    <p:extLst>
      <p:ext uri="{BB962C8B-B14F-4D97-AF65-F5344CB8AC3E}">
        <p14:creationId xmlns:p14="http://schemas.microsoft.com/office/powerpoint/2010/main" val="3672779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Jessi Neue Medium" pitchFamily="50" charset="0"/>
          <a:ea typeface="Jessi Neue Medium" pitchFamily="50"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Open Sans" pitchFamily="2" charset="0"/>
          <a:ea typeface="Open Sans" pitchFamily="2" charset="0"/>
          <a:cs typeface="Open Sans" pitchFamily="2"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pitchFamily="2" charset="0"/>
          <a:ea typeface="Open Sans" pitchFamily="2" charset="0"/>
          <a:cs typeface="Open Sans" pitchFamily="2"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pitchFamily="2" charset="0"/>
          <a:ea typeface="Open Sans" pitchFamily="2" charset="0"/>
          <a:cs typeface="Open Sans" pitchFamily="2"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pitchFamily="2" charset="0"/>
          <a:ea typeface="Open Sans" pitchFamily="2" charset="0"/>
          <a:cs typeface="Open Sans"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hyperlink" Target="https://www.imdb.com/title/tt0790665/?ref_=mv_close" TargetMode="External"/><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4.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F55C-4C0F-9E5F-5951-6C0E001CE5B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9F9CA0A-F8E4-2F6C-7EBD-011A2F854C5F}"/>
              </a:ext>
            </a:extLst>
          </p:cNvPr>
          <p:cNvSpPr txBox="1"/>
          <p:nvPr/>
        </p:nvSpPr>
        <p:spPr>
          <a:xfrm>
            <a:off x="371959" y="220182"/>
            <a:ext cx="6075336" cy="6001643"/>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1 </a:t>
            </a:r>
            <a:r>
              <a:rPr lang="en-GB" sz="2400" u="sng" dirty="0">
                <a:latin typeface="Open Sans" pitchFamily="2" charset="0"/>
                <a:ea typeface="Open Sans" pitchFamily="2" charset="0"/>
                <a:cs typeface="Open Sans" pitchFamily="2" charset="0"/>
              </a:rPr>
              <a:t>Source 1</a:t>
            </a:r>
          </a:p>
          <a:p>
            <a:endParaRPr lang="en-GB" sz="2400" b="1" u="sng" dirty="0"/>
          </a:p>
          <a:p>
            <a:pPr algn="ctr"/>
            <a:r>
              <a:rPr lang="en-GB" sz="2400" b="1" dirty="0">
                <a:latin typeface="Times New Roman" panose="02020603050405020304" pitchFamily="18" charset="0"/>
                <a:cs typeface="Times New Roman" panose="02020603050405020304" pitchFamily="18" charset="0"/>
              </a:rPr>
              <a:t>Study results: Electric cars cause more pollution than petrol cars.</a:t>
            </a:r>
          </a:p>
          <a:p>
            <a:pPr algn="ctr"/>
            <a:endParaRPr lang="en-GB" sz="2400" b="1" dirty="0">
              <a:latin typeface="Times New Roman" panose="02020603050405020304" pitchFamily="18" charset="0"/>
              <a:cs typeface="Times New Roman" panose="02020603050405020304" pitchFamily="18" charset="0"/>
            </a:endParaRPr>
          </a:p>
          <a:p>
            <a:pPr algn="ctr"/>
            <a:r>
              <a:rPr lang="en-GB" sz="2400" dirty="0">
                <a:latin typeface="Times New Roman" panose="02020603050405020304" pitchFamily="18" charset="0"/>
                <a:cs typeface="Times New Roman" panose="02020603050405020304" pitchFamily="18" charset="0"/>
              </a:rPr>
              <a:t>My research shows that cars produce more pollution from their tyres than from their exhaust fumes. As cars drive and wear down their tyres, they release tiny bits of rubber and other chemicals harmful to humans.</a:t>
            </a:r>
          </a:p>
          <a:p>
            <a:pPr algn="ctr"/>
            <a:r>
              <a:rPr lang="en-GB" sz="2400" dirty="0">
                <a:latin typeface="Times New Roman" panose="02020603050405020304" pitchFamily="18" charset="0"/>
                <a:cs typeface="Times New Roman" panose="02020603050405020304" pitchFamily="18" charset="0"/>
              </a:rPr>
              <a:t>Because of their large batteries, electric cars are much heavier than petrol cars which means they wear down their tyres more. This will cause more rubber and chemical pollution than petrol cars, making them dangerous to everyone’s health.</a:t>
            </a:r>
          </a:p>
        </p:txBody>
      </p:sp>
      <p:pic>
        <p:nvPicPr>
          <p:cNvPr id="5" name="Picture 4">
            <a:extLst>
              <a:ext uri="{FF2B5EF4-FFF2-40B4-BE49-F238E27FC236}">
                <a16:creationId xmlns:a16="http://schemas.microsoft.com/office/drawing/2014/main" id="{062D1C79-4249-E920-3778-0A8ABBE13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5752" y="216129"/>
            <a:ext cx="1790054" cy="381480"/>
          </a:xfrm>
          <a:prstGeom prst="rect">
            <a:avLst/>
          </a:prstGeom>
        </p:spPr>
      </p:pic>
      <p:pic>
        <p:nvPicPr>
          <p:cNvPr id="6" name="Picture 5">
            <a:extLst>
              <a:ext uri="{FF2B5EF4-FFF2-40B4-BE49-F238E27FC236}">
                <a16:creationId xmlns:a16="http://schemas.microsoft.com/office/drawing/2014/main" id="{3C1EEA7F-606E-002A-2DCB-592D91391B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2714" y="6777878"/>
            <a:ext cx="3972572" cy="2317996"/>
          </a:xfrm>
          <a:prstGeom prst="rect">
            <a:avLst/>
          </a:prstGeom>
        </p:spPr>
      </p:pic>
      <p:pic>
        <p:nvPicPr>
          <p:cNvPr id="8" name="Picture 7">
            <a:extLst>
              <a:ext uri="{FF2B5EF4-FFF2-40B4-BE49-F238E27FC236}">
                <a16:creationId xmlns:a16="http://schemas.microsoft.com/office/drawing/2014/main" id="{335EB0A1-649E-3AD5-417E-48359CC1D1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0" name="Picture 9">
            <a:extLst>
              <a:ext uri="{FF2B5EF4-FFF2-40B4-BE49-F238E27FC236}">
                <a16:creationId xmlns:a16="http://schemas.microsoft.com/office/drawing/2014/main" id="{117A3ABE-3C90-F7A8-18E2-FA07D7BE51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2749808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9989D-848E-5E12-8731-75C883F452B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8CB945C-845F-1245-5AAD-1DE4D2E29F8A}"/>
              </a:ext>
            </a:extLst>
          </p:cNvPr>
          <p:cNvSpPr txBox="1"/>
          <p:nvPr/>
        </p:nvSpPr>
        <p:spPr>
          <a:xfrm>
            <a:off x="371959" y="220182"/>
            <a:ext cx="6075336" cy="461665"/>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2 </a:t>
            </a:r>
            <a:r>
              <a:rPr lang="en-GB" sz="2400" u="sng" dirty="0">
                <a:latin typeface="Open Sans" pitchFamily="2" charset="0"/>
                <a:ea typeface="Open Sans" pitchFamily="2" charset="0"/>
                <a:cs typeface="Open Sans" pitchFamily="2" charset="0"/>
              </a:rPr>
              <a:t>Source 3 (A)</a:t>
            </a:r>
          </a:p>
        </p:txBody>
      </p:sp>
      <p:sp>
        <p:nvSpPr>
          <p:cNvPr id="6" name="TextBox 5">
            <a:extLst>
              <a:ext uri="{FF2B5EF4-FFF2-40B4-BE49-F238E27FC236}">
                <a16:creationId xmlns:a16="http://schemas.microsoft.com/office/drawing/2014/main" id="{6A1F639A-8BA0-7408-8A8A-28A280F0F84B}"/>
              </a:ext>
            </a:extLst>
          </p:cNvPr>
          <p:cNvSpPr txBox="1"/>
          <p:nvPr/>
        </p:nvSpPr>
        <p:spPr>
          <a:xfrm>
            <a:off x="371959" y="5958710"/>
            <a:ext cx="6210946" cy="3600986"/>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The caption says:</a:t>
            </a:r>
          </a:p>
          <a:p>
            <a:pPr algn="ctr"/>
            <a:r>
              <a:rPr lang="en-GB" sz="2400" b="1" dirty="0">
                <a:latin typeface="Open Sans" pitchFamily="2" charset="0"/>
                <a:ea typeface="Open Sans" pitchFamily="2" charset="0"/>
                <a:cs typeface="Open Sans" pitchFamily="2" charset="0"/>
              </a:rPr>
              <a:t>LONDON COULD LOOK LIKE THIS, AND SOONER THAN YOU THINK!</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You read a bit more and it says that based on rising sea level predictions London could look like this by the year 2100. </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It’s posted by a popular newspaper you have heard of before, so maybe it’s true? </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What do you think?</a:t>
            </a:r>
          </a:p>
        </p:txBody>
      </p:sp>
      <p:pic>
        <p:nvPicPr>
          <p:cNvPr id="4" name="Picture 3">
            <a:extLst>
              <a:ext uri="{FF2B5EF4-FFF2-40B4-BE49-F238E27FC236}">
                <a16:creationId xmlns:a16="http://schemas.microsoft.com/office/drawing/2014/main" id="{12EB9729-9829-BD93-A9F3-666CDD53B635}"/>
              </a:ext>
            </a:extLst>
          </p:cNvPr>
          <p:cNvPicPr>
            <a:picLocks noChangeAspect="1"/>
          </p:cNvPicPr>
          <p:nvPr/>
        </p:nvPicPr>
        <p:blipFill>
          <a:blip r:embed="rId3"/>
          <a:stretch>
            <a:fillRect/>
          </a:stretch>
        </p:blipFill>
        <p:spPr>
          <a:xfrm>
            <a:off x="283428" y="1510701"/>
            <a:ext cx="6252398" cy="4164097"/>
          </a:xfrm>
          <a:prstGeom prst="rect">
            <a:avLst/>
          </a:prstGeom>
        </p:spPr>
      </p:pic>
      <p:sp>
        <p:nvSpPr>
          <p:cNvPr id="7" name="TextBox 6">
            <a:extLst>
              <a:ext uri="{FF2B5EF4-FFF2-40B4-BE49-F238E27FC236}">
                <a16:creationId xmlns:a16="http://schemas.microsoft.com/office/drawing/2014/main" id="{EBB0A270-05C3-715E-982B-AF9A657E7517}"/>
              </a:ext>
            </a:extLst>
          </p:cNvPr>
          <p:cNvSpPr txBox="1"/>
          <p:nvPr/>
        </p:nvSpPr>
        <p:spPr>
          <a:xfrm>
            <a:off x="375834" y="911608"/>
            <a:ext cx="6210946" cy="369332"/>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You see this picture on social media</a:t>
            </a:r>
          </a:p>
        </p:txBody>
      </p:sp>
      <p:pic>
        <p:nvPicPr>
          <p:cNvPr id="8" name="Picture 7">
            <a:extLst>
              <a:ext uri="{FF2B5EF4-FFF2-40B4-BE49-F238E27FC236}">
                <a16:creationId xmlns:a16="http://schemas.microsoft.com/office/drawing/2014/main" id="{988D8143-613F-7177-593F-2176BE0986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0" name="Picture 9">
            <a:extLst>
              <a:ext uri="{FF2B5EF4-FFF2-40B4-BE49-F238E27FC236}">
                <a16:creationId xmlns:a16="http://schemas.microsoft.com/office/drawing/2014/main" id="{B3B1E033-D66E-5EA5-3F63-C2A57EA05D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420996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DA2D4-EC7E-9528-931E-23320A33AE4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7504743-DE57-83EF-3BE0-26B11C7971A8}"/>
              </a:ext>
            </a:extLst>
          </p:cNvPr>
          <p:cNvSpPr txBox="1"/>
          <p:nvPr/>
        </p:nvSpPr>
        <p:spPr>
          <a:xfrm>
            <a:off x="236349" y="5882733"/>
            <a:ext cx="6210946" cy="3785652"/>
          </a:xfrm>
          <a:prstGeom prst="rect">
            <a:avLst/>
          </a:prstGeom>
          <a:noFill/>
        </p:spPr>
        <p:txBody>
          <a:bodyPr wrap="square" rtlCol="0">
            <a:spAutoFit/>
          </a:bodyPr>
          <a:lstStyle/>
          <a:p>
            <a:r>
              <a:rPr lang="en-GB" sz="1600" dirty="0">
                <a:latin typeface="Open Sans" pitchFamily="2" charset="0"/>
                <a:ea typeface="Open Sans" pitchFamily="2" charset="0"/>
                <a:cs typeface="Open Sans" pitchFamily="2" charset="0"/>
              </a:rPr>
              <a:t>But wait! </a:t>
            </a:r>
            <a:br>
              <a:rPr lang="en-GB" sz="1600" dirty="0">
                <a:latin typeface="Open Sans" pitchFamily="2" charset="0"/>
                <a:ea typeface="Open Sans" pitchFamily="2" charset="0"/>
                <a:cs typeface="Open Sans" pitchFamily="2" charset="0"/>
              </a:rPr>
            </a:br>
            <a:r>
              <a:rPr lang="en-GB" sz="1600" dirty="0">
                <a:latin typeface="Open Sans" pitchFamily="2" charset="0"/>
                <a:ea typeface="Open Sans" pitchFamily="2" charset="0"/>
                <a:cs typeface="Open Sans" pitchFamily="2" charset="0"/>
              </a:rPr>
              <a:t>There’s a few sneaky things to pay attention to here. </a:t>
            </a:r>
          </a:p>
          <a:p>
            <a:endParaRPr lang="en-GB" sz="1600" dirty="0">
              <a:latin typeface="Open Sans" pitchFamily="2" charset="0"/>
              <a:ea typeface="Open Sans" pitchFamily="2" charset="0"/>
              <a:cs typeface="Open Sans" pitchFamily="2" charset="0"/>
            </a:endParaRPr>
          </a:p>
          <a:p>
            <a:r>
              <a:rPr lang="en-GB" sz="1600" dirty="0">
                <a:latin typeface="Open Sans" pitchFamily="2" charset="0"/>
                <a:ea typeface="Open Sans" pitchFamily="2" charset="0"/>
                <a:cs typeface="Open Sans" pitchFamily="2" charset="0"/>
              </a:rPr>
              <a:t>Look at the areas the arrows point to and compare them to the picture. The map says they won’t be flooded, but in the picture they’re completely underwater.</a:t>
            </a:r>
          </a:p>
          <a:p>
            <a:endParaRPr lang="en-GB" sz="1600" dirty="0">
              <a:latin typeface="Open Sans" pitchFamily="2" charset="0"/>
              <a:ea typeface="Open Sans" pitchFamily="2" charset="0"/>
              <a:cs typeface="Open Sans" pitchFamily="2" charset="0"/>
            </a:endParaRPr>
          </a:p>
          <a:p>
            <a:r>
              <a:rPr lang="en-GB" sz="1600" dirty="0">
                <a:latin typeface="Open Sans" pitchFamily="2" charset="0"/>
                <a:ea typeface="Open Sans" pitchFamily="2" charset="0"/>
                <a:cs typeface="Open Sans" pitchFamily="2" charset="0"/>
              </a:rPr>
              <a:t>Now look at the circled writing. It says below ANNUAL flood level. This means the areas in red won’t be underwater all the time, only if there is flooding. </a:t>
            </a:r>
            <a:br>
              <a:rPr lang="en-GB" sz="1600" dirty="0">
                <a:latin typeface="Open Sans" pitchFamily="2" charset="0"/>
                <a:ea typeface="Open Sans" pitchFamily="2" charset="0"/>
                <a:cs typeface="Open Sans" pitchFamily="2" charset="0"/>
              </a:rPr>
            </a:br>
            <a:r>
              <a:rPr lang="en-GB" sz="1600" dirty="0">
                <a:latin typeface="Open Sans" pitchFamily="2" charset="0"/>
                <a:ea typeface="Open Sans" pitchFamily="2" charset="0"/>
                <a:cs typeface="Open Sans" pitchFamily="2" charset="0"/>
              </a:rPr>
              <a:t>Still bad, but not quite as dramatic!</a:t>
            </a:r>
          </a:p>
          <a:p>
            <a:endParaRPr lang="en-GB" sz="1600" dirty="0">
              <a:latin typeface="Open Sans" pitchFamily="2" charset="0"/>
              <a:ea typeface="Open Sans" pitchFamily="2" charset="0"/>
              <a:cs typeface="Open Sans" pitchFamily="2" charset="0"/>
            </a:endParaRPr>
          </a:p>
          <a:p>
            <a:r>
              <a:rPr lang="en-GB" sz="1600" dirty="0">
                <a:latin typeface="Open Sans" pitchFamily="2" charset="0"/>
                <a:ea typeface="Open Sans" pitchFamily="2" charset="0"/>
                <a:cs typeface="Open Sans" pitchFamily="2" charset="0"/>
              </a:rPr>
              <a:t>A bit more research and you discover that the picture is actually from ‘</a:t>
            </a:r>
            <a:r>
              <a:rPr lang="en-GB" sz="1600" dirty="0">
                <a:latin typeface="Open Sans" pitchFamily="2" charset="0"/>
                <a:ea typeface="Open Sans" pitchFamily="2" charset="0"/>
                <a:cs typeface="Open Sans" pitchFamily="2" charset="0"/>
                <a:hlinkClick r:id="rId3"/>
              </a:rPr>
              <a:t>Flood</a:t>
            </a:r>
            <a:r>
              <a:rPr lang="en-GB" sz="1600" dirty="0">
                <a:latin typeface="Open Sans" pitchFamily="2" charset="0"/>
                <a:ea typeface="Open Sans" pitchFamily="2" charset="0"/>
                <a:cs typeface="Open Sans" pitchFamily="2" charset="0"/>
              </a:rPr>
              <a:t>,’ a film that came out in 2007 and has a 4.8/10 rating on IMDB!</a:t>
            </a:r>
          </a:p>
        </p:txBody>
      </p:sp>
      <p:sp>
        <p:nvSpPr>
          <p:cNvPr id="3" name="TextBox 2">
            <a:extLst>
              <a:ext uri="{FF2B5EF4-FFF2-40B4-BE49-F238E27FC236}">
                <a16:creationId xmlns:a16="http://schemas.microsoft.com/office/drawing/2014/main" id="{D1A5ACBE-BB3E-2E04-E332-9F286BABCB56}"/>
              </a:ext>
            </a:extLst>
          </p:cNvPr>
          <p:cNvSpPr txBox="1"/>
          <p:nvPr/>
        </p:nvSpPr>
        <p:spPr>
          <a:xfrm>
            <a:off x="371959" y="220182"/>
            <a:ext cx="6075336" cy="461665"/>
          </a:xfrm>
          <a:prstGeom prst="rect">
            <a:avLst/>
          </a:prstGeom>
          <a:noFill/>
        </p:spPr>
        <p:txBody>
          <a:bodyPr wrap="square" rtlCol="0">
            <a:spAutoFit/>
          </a:bodyPr>
          <a:lstStyle/>
          <a:p>
            <a:r>
              <a:rPr lang="en-GB" sz="2400" b="1" u="sng" dirty="0">
                <a:solidFill>
                  <a:schemeClr val="accent5"/>
                </a:solidFill>
                <a:latin typeface="Open Sans" pitchFamily="2" charset="0"/>
                <a:ea typeface="Open Sans" pitchFamily="2" charset="0"/>
                <a:cs typeface="Open Sans" pitchFamily="2" charset="0"/>
              </a:rPr>
              <a:t>Activity 2 </a:t>
            </a:r>
            <a:r>
              <a:rPr lang="en-GB" sz="2400" u="sng" dirty="0">
                <a:solidFill>
                  <a:schemeClr val="accent5"/>
                </a:solidFill>
                <a:latin typeface="Open Sans" pitchFamily="2" charset="0"/>
                <a:ea typeface="Open Sans" pitchFamily="2" charset="0"/>
                <a:cs typeface="Open Sans" pitchFamily="2" charset="0"/>
              </a:rPr>
              <a:t>Source 3 (B)</a:t>
            </a:r>
          </a:p>
        </p:txBody>
      </p:sp>
      <p:sp>
        <p:nvSpPr>
          <p:cNvPr id="5" name="TextBox 4">
            <a:extLst>
              <a:ext uri="{FF2B5EF4-FFF2-40B4-BE49-F238E27FC236}">
                <a16:creationId xmlns:a16="http://schemas.microsoft.com/office/drawing/2014/main" id="{75973FEF-E035-243B-473A-A2CE5164B322}"/>
              </a:ext>
            </a:extLst>
          </p:cNvPr>
          <p:cNvSpPr txBox="1"/>
          <p:nvPr/>
        </p:nvSpPr>
        <p:spPr>
          <a:xfrm>
            <a:off x="391332" y="816001"/>
            <a:ext cx="6210946" cy="1077218"/>
          </a:xfrm>
          <a:prstGeom prst="rect">
            <a:avLst/>
          </a:prstGeom>
          <a:noFill/>
        </p:spPr>
        <p:txBody>
          <a:bodyPr wrap="square" rtlCol="0">
            <a:spAutoFit/>
          </a:bodyPr>
          <a:lstStyle/>
          <a:p>
            <a:r>
              <a:rPr lang="en-GB" sz="1600" dirty="0">
                <a:latin typeface="Open Sans" pitchFamily="2" charset="0"/>
                <a:ea typeface="Open Sans" pitchFamily="2" charset="0"/>
                <a:cs typeface="Open Sans" pitchFamily="2" charset="0"/>
              </a:rPr>
              <a:t>This article does actually say where they got their information from. It’s a website called Climate Central that shows you on maps what places might look like when the sea level rises. This is the map they used.</a:t>
            </a:r>
          </a:p>
        </p:txBody>
      </p:sp>
      <p:grpSp>
        <p:nvGrpSpPr>
          <p:cNvPr id="19" name="Group 18">
            <a:extLst>
              <a:ext uri="{FF2B5EF4-FFF2-40B4-BE49-F238E27FC236}">
                <a16:creationId xmlns:a16="http://schemas.microsoft.com/office/drawing/2014/main" id="{7F6A91DA-6379-28C6-73FF-A31253DA7291}"/>
              </a:ext>
            </a:extLst>
          </p:cNvPr>
          <p:cNvGrpSpPr/>
          <p:nvPr/>
        </p:nvGrpSpPr>
        <p:grpSpPr>
          <a:xfrm>
            <a:off x="271005" y="2027373"/>
            <a:ext cx="6315990" cy="3721814"/>
            <a:chOff x="361257" y="2330659"/>
            <a:chExt cx="6315990" cy="3721814"/>
          </a:xfrm>
        </p:grpSpPr>
        <p:grpSp>
          <p:nvGrpSpPr>
            <p:cNvPr id="11" name="Group 10">
              <a:extLst>
                <a:ext uri="{FF2B5EF4-FFF2-40B4-BE49-F238E27FC236}">
                  <a16:creationId xmlns:a16="http://schemas.microsoft.com/office/drawing/2014/main" id="{99E2E8B5-39D6-77FF-C045-EB47B9D3F884}"/>
                </a:ext>
              </a:extLst>
            </p:cNvPr>
            <p:cNvGrpSpPr/>
            <p:nvPr/>
          </p:nvGrpSpPr>
          <p:grpSpPr>
            <a:xfrm>
              <a:off x="361257" y="2351925"/>
              <a:ext cx="6241021" cy="3700548"/>
              <a:chOff x="361257" y="2937141"/>
              <a:chExt cx="6241021" cy="3700548"/>
            </a:xfrm>
          </p:grpSpPr>
          <p:pic>
            <p:nvPicPr>
              <p:cNvPr id="8" name="Picture 7">
                <a:extLst>
                  <a:ext uri="{FF2B5EF4-FFF2-40B4-BE49-F238E27FC236}">
                    <a16:creationId xmlns:a16="http://schemas.microsoft.com/office/drawing/2014/main" id="{D344E4D6-0D4D-4B78-3D7F-1887540E81A3}"/>
                  </a:ext>
                </a:extLst>
              </p:cNvPr>
              <p:cNvPicPr>
                <a:picLocks noChangeAspect="1"/>
              </p:cNvPicPr>
              <p:nvPr/>
            </p:nvPicPr>
            <p:blipFill>
              <a:blip r:embed="rId4"/>
              <a:stretch>
                <a:fillRect/>
              </a:stretch>
            </p:blipFill>
            <p:spPr>
              <a:xfrm>
                <a:off x="361257" y="2937141"/>
                <a:ext cx="6241021" cy="3700548"/>
              </a:xfrm>
              <a:prstGeom prst="rect">
                <a:avLst/>
              </a:prstGeom>
            </p:spPr>
          </p:pic>
          <p:pic>
            <p:nvPicPr>
              <p:cNvPr id="10" name="Picture 9">
                <a:extLst>
                  <a:ext uri="{FF2B5EF4-FFF2-40B4-BE49-F238E27FC236}">
                    <a16:creationId xmlns:a16="http://schemas.microsoft.com/office/drawing/2014/main" id="{E26A6D15-7AC8-4D9C-C7C1-843D4ED50853}"/>
                  </a:ext>
                </a:extLst>
              </p:cNvPr>
              <p:cNvPicPr>
                <a:picLocks noChangeAspect="1"/>
              </p:cNvPicPr>
              <p:nvPr/>
            </p:nvPicPr>
            <p:blipFill>
              <a:blip r:embed="rId5"/>
              <a:srcRect t="21904"/>
              <a:stretch>
                <a:fillRect/>
              </a:stretch>
            </p:blipFill>
            <p:spPr>
              <a:xfrm>
                <a:off x="4702827" y="2966076"/>
                <a:ext cx="1864729" cy="299376"/>
              </a:xfrm>
              <a:prstGeom prst="rect">
                <a:avLst/>
              </a:prstGeom>
            </p:spPr>
          </p:pic>
        </p:grpSp>
        <p:sp>
          <p:nvSpPr>
            <p:cNvPr id="12" name="Oval 11">
              <a:extLst>
                <a:ext uri="{FF2B5EF4-FFF2-40B4-BE49-F238E27FC236}">
                  <a16:creationId xmlns:a16="http://schemas.microsoft.com/office/drawing/2014/main" id="{7DD32427-CEFB-AF0A-936E-393013D29E3C}"/>
                </a:ext>
              </a:extLst>
            </p:cNvPr>
            <p:cNvSpPr/>
            <p:nvPr/>
          </p:nvSpPr>
          <p:spPr>
            <a:xfrm>
              <a:off x="5408613" y="2330659"/>
              <a:ext cx="1158943" cy="413373"/>
            </a:xfrm>
            <a:prstGeom prst="ellipse">
              <a:avLst/>
            </a:prstGeom>
            <a:noFill/>
            <a:ln>
              <a:solidFill>
                <a:srgbClr val="502D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8AD5A02E-EDE5-75E8-3299-F264FE74AF98}"/>
                </a:ext>
              </a:extLst>
            </p:cNvPr>
            <p:cNvCxnSpPr>
              <a:cxnSpLocks/>
            </p:cNvCxnSpPr>
            <p:nvPr/>
          </p:nvCxnSpPr>
          <p:spPr>
            <a:xfrm>
              <a:off x="3657600" y="3976577"/>
              <a:ext cx="414670" cy="584790"/>
            </a:xfrm>
            <a:prstGeom prst="straightConnector1">
              <a:avLst/>
            </a:prstGeom>
            <a:ln w="57150">
              <a:solidFill>
                <a:srgbClr val="502D7F"/>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474C5788-8A8D-556F-F446-C5BD487B613E}"/>
                </a:ext>
              </a:extLst>
            </p:cNvPr>
            <p:cNvCxnSpPr>
              <a:cxnSpLocks/>
            </p:cNvCxnSpPr>
            <p:nvPr/>
          </p:nvCxnSpPr>
          <p:spPr>
            <a:xfrm flipH="1">
              <a:off x="5988084" y="4105857"/>
              <a:ext cx="689163" cy="455510"/>
            </a:xfrm>
            <a:prstGeom prst="straightConnector1">
              <a:avLst/>
            </a:prstGeom>
            <a:ln w="57150">
              <a:solidFill>
                <a:srgbClr val="502D7F"/>
              </a:solidFill>
              <a:tailEnd type="triangle"/>
            </a:ln>
          </p:spPr>
          <p:style>
            <a:lnRef idx="2">
              <a:schemeClr val="accent1"/>
            </a:lnRef>
            <a:fillRef idx="0">
              <a:schemeClr val="accent1"/>
            </a:fillRef>
            <a:effectRef idx="1">
              <a:schemeClr val="accent1"/>
            </a:effectRef>
            <a:fontRef idx="minor">
              <a:schemeClr val="tx1"/>
            </a:fontRef>
          </p:style>
        </p:cxnSp>
      </p:grpSp>
      <p:pic>
        <p:nvPicPr>
          <p:cNvPr id="4" name="Picture 3">
            <a:extLst>
              <a:ext uri="{FF2B5EF4-FFF2-40B4-BE49-F238E27FC236}">
                <a16:creationId xmlns:a16="http://schemas.microsoft.com/office/drawing/2014/main" id="{439FFB88-1372-A6E9-BA97-261231CDDF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4780" y="216129"/>
            <a:ext cx="1790054" cy="381480"/>
          </a:xfrm>
          <a:prstGeom prst="rect">
            <a:avLst/>
          </a:prstGeom>
        </p:spPr>
      </p:pic>
      <p:pic>
        <p:nvPicPr>
          <p:cNvPr id="21" name="Picture 20">
            <a:extLst>
              <a:ext uri="{FF2B5EF4-FFF2-40B4-BE49-F238E27FC236}">
                <a16:creationId xmlns:a16="http://schemas.microsoft.com/office/drawing/2014/main" id="{B2271CCF-CBA7-B072-649E-D658945943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7589" y="9447144"/>
            <a:ext cx="1560485" cy="442482"/>
          </a:xfrm>
          <a:prstGeom prst="rect">
            <a:avLst/>
          </a:prstGeom>
        </p:spPr>
      </p:pic>
    </p:spTree>
    <p:extLst>
      <p:ext uri="{BB962C8B-B14F-4D97-AF65-F5344CB8AC3E}">
        <p14:creationId xmlns:p14="http://schemas.microsoft.com/office/powerpoint/2010/main" val="1789911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02173-85BF-866B-A5B0-FF9DE2C16A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E86EF5E-8D18-74B8-0521-70E935F405D0}"/>
              </a:ext>
            </a:extLst>
          </p:cNvPr>
          <p:cNvSpPr txBox="1"/>
          <p:nvPr/>
        </p:nvSpPr>
        <p:spPr>
          <a:xfrm>
            <a:off x="371959" y="220182"/>
            <a:ext cx="6075336" cy="461665"/>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2 </a:t>
            </a:r>
            <a:r>
              <a:rPr lang="en-GB" sz="2400" u="sng" dirty="0">
                <a:latin typeface="Open Sans" pitchFamily="2" charset="0"/>
                <a:ea typeface="Open Sans" pitchFamily="2" charset="0"/>
                <a:cs typeface="Open Sans" pitchFamily="2" charset="0"/>
              </a:rPr>
              <a:t>Source 4 (A)</a:t>
            </a:r>
          </a:p>
        </p:txBody>
      </p:sp>
      <p:sp>
        <p:nvSpPr>
          <p:cNvPr id="5" name="TextBox 4">
            <a:extLst>
              <a:ext uri="{FF2B5EF4-FFF2-40B4-BE49-F238E27FC236}">
                <a16:creationId xmlns:a16="http://schemas.microsoft.com/office/drawing/2014/main" id="{0157BED8-68FA-07BC-B634-73CD18FDD670}"/>
              </a:ext>
            </a:extLst>
          </p:cNvPr>
          <p:cNvSpPr txBox="1"/>
          <p:nvPr/>
        </p:nvSpPr>
        <p:spPr>
          <a:xfrm>
            <a:off x="391332" y="774914"/>
            <a:ext cx="6210946" cy="369332"/>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Someone shows you this graph:</a:t>
            </a:r>
          </a:p>
        </p:txBody>
      </p:sp>
      <p:sp>
        <p:nvSpPr>
          <p:cNvPr id="6" name="TextBox 5">
            <a:extLst>
              <a:ext uri="{FF2B5EF4-FFF2-40B4-BE49-F238E27FC236}">
                <a16:creationId xmlns:a16="http://schemas.microsoft.com/office/drawing/2014/main" id="{941DD30B-9149-B82F-C1E3-1D11449692BD}"/>
              </a:ext>
            </a:extLst>
          </p:cNvPr>
          <p:cNvSpPr txBox="1"/>
          <p:nvPr/>
        </p:nvSpPr>
        <p:spPr>
          <a:xfrm>
            <a:off x="371959" y="5943208"/>
            <a:ext cx="6210946" cy="2031325"/>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They say:</a:t>
            </a:r>
          </a:p>
          <a:p>
            <a:pPr algn="ctr"/>
            <a:r>
              <a:rPr lang="en-GB" dirty="0">
                <a:latin typeface="Open Sans" pitchFamily="2" charset="0"/>
                <a:ea typeface="Open Sans" pitchFamily="2" charset="0"/>
                <a:cs typeface="Open Sans" pitchFamily="2" charset="0"/>
              </a:rPr>
              <a:t>“More than half of people think the government is doing too much about reducing carbon emissions. It’s just not actually that big a deal.”</a:t>
            </a:r>
          </a:p>
          <a:p>
            <a:pPr algn="ctr"/>
            <a:endParaRPr lang="en-GB" dirty="0">
              <a:latin typeface="Open Sans" pitchFamily="2" charset="0"/>
              <a:ea typeface="Open Sans" pitchFamily="2" charset="0"/>
              <a:cs typeface="Open Sans" pitchFamily="2" charset="0"/>
            </a:endParaRPr>
          </a:p>
          <a:p>
            <a:pPr algn="ctr"/>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Is there anything you think they might not be telling you?</a:t>
            </a:r>
          </a:p>
        </p:txBody>
      </p:sp>
      <p:pic>
        <p:nvPicPr>
          <p:cNvPr id="9" name="Picture 8">
            <a:extLst>
              <a:ext uri="{FF2B5EF4-FFF2-40B4-BE49-F238E27FC236}">
                <a16:creationId xmlns:a16="http://schemas.microsoft.com/office/drawing/2014/main" id="{3E59B468-9FBC-F5D2-DAF0-E3432797E81A}"/>
              </a:ext>
            </a:extLst>
          </p:cNvPr>
          <p:cNvPicPr>
            <a:picLocks noChangeAspect="1"/>
          </p:cNvPicPr>
          <p:nvPr/>
        </p:nvPicPr>
        <p:blipFill>
          <a:blip r:embed="rId3"/>
          <a:stretch>
            <a:fillRect/>
          </a:stretch>
        </p:blipFill>
        <p:spPr>
          <a:xfrm>
            <a:off x="236349" y="2848745"/>
            <a:ext cx="6447295" cy="2645157"/>
          </a:xfrm>
          <a:prstGeom prst="rect">
            <a:avLst/>
          </a:prstGeom>
        </p:spPr>
      </p:pic>
      <p:pic>
        <p:nvPicPr>
          <p:cNvPr id="11" name="Picture 10">
            <a:extLst>
              <a:ext uri="{FF2B5EF4-FFF2-40B4-BE49-F238E27FC236}">
                <a16:creationId xmlns:a16="http://schemas.microsoft.com/office/drawing/2014/main" id="{B5014C05-D37C-6A7E-921A-6BE65FCA2D7D}"/>
              </a:ext>
            </a:extLst>
          </p:cNvPr>
          <p:cNvPicPr>
            <a:picLocks noChangeAspect="1"/>
          </p:cNvPicPr>
          <p:nvPr/>
        </p:nvPicPr>
        <p:blipFill>
          <a:blip r:embed="rId4"/>
          <a:stretch>
            <a:fillRect/>
          </a:stretch>
        </p:blipFill>
        <p:spPr>
          <a:xfrm>
            <a:off x="236349" y="2104349"/>
            <a:ext cx="6309806" cy="646331"/>
          </a:xfrm>
          <a:prstGeom prst="rect">
            <a:avLst/>
          </a:prstGeom>
        </p:spPr>
      </p:pic>
      <p:pic>
        <p:nvPicPr>
          <p:cNvPr id="13" name="Picture 12">
            <a:extLst>
              <a:ext uri="{FF2B5EF4-FFF2-40B4-BE49-F238E27FC236}">
                <a16:creationId xmlns:a16="http://schemas.microsoft.com/office/drawing/2014/main" id="{1EFFB874-9373-B2FD-C8DF-C053859E3241}"/>
              </a:ext>
            </a:extLst>
          </p:cNvPr>
          <p:cNvPicPr>
            <a:picLocks noChangeAspect="1"/>
          </p:cNvPicPr>
          <p:nvPr/>
        </p:nvPicPr>
        <p:blipFill>
          <a:blip r:embed="rId5"/>
          <a:stretch>
            <a:fillRect/>
          </a:stretch>
        </p:blipFill>
        <p:spPr>
          <a:xfrm>
            <a:off x="236349" y="1736189"/>
            <a:ext cx="5811864" cy="336092"/>
          </a:xfrm>
          <a:prstGeom prst="rect">
            <a:avLst/>
          </a:prstGeom>
        </p:spPr>
      </p:pic>
      <p:pic>
        <p:nvPicPr>
          <p:cNvPr id="7" name="Picture 6">
            <a:extLst>
              <a:ext uri="{FF2B5EF4-FFF2-40B4-BE49-F238E27FC236}">
                <a16:creationId xmlns:a16="http://schemas.microsoft.com/office/drawing/2014/main" id="{F837311B-A14A-2589-ECCF-B60FDC433A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0" name="Picture 9">
            <a:extLst>
              <a:ext uri="{FF2B5EF4-FFF2-40B4-BE49-F238E27FC236}">
                <a16:creationId xmlns:a16="http://schemas.microsoft.com/office/drawing/2014/main" id="{570439B0-4CAB-FF01-85F8-48BB03442F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951327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7F6FD-97EF-1B86-0EB9-B34FEB6596D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406FA38-0680-C358-6E42-7AC70C7C09D7}"/>
              </a:ext>
            </a:extLst>
          </p:cNvPr>
          <p:cNvSpPr txBox="1"/>
          <p:nvPr/>
        </p:nvSpPr>
        <p:spPr>
          <a:xfrm>
            <a:off x="323527" y="5867929"/>
            <a:ext cx="6210946" cy="3693319"/>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And here’s what it looks like with ALL the information: </a:t>
            </a: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What trick did they use here? What do you think they were trying to make you feel?</a:t>
            </a:r>
          </a:p>
        </p:txBody>
      </p:sp>
      <p:sp>
        <p:nvSpPr>
          <p:cNvPr id="3" name="TextBox 2">
            <a:extLst>
              <a:ext uri="{FF2B5EF4-FFF2-40B4-BE49-F238E27FC236}">
                <a16:creationId xmlns:a16="http://schemas.microsoft.com/office/drawing/2014/main" id="{37488927-F5E4-0150-191E-3FD36419527C}"/>
              </a:ext>
            </a:extLst>
          </p:cNvPr>
          <p:cNvSpPr txBox="1"/>
          <p:nvPr/>
        </p:nvSpPr>
        <p:spPr>
          <a:xfrm>
            <a:off x="371959" y="220182"/>
            <a:ext cx="6075336" cy="461665"/>
          </a:xfrm>
          <a:prstGeom prst="rect">
            <a:avLst/>
          </a:prstGeom>
          <a:noFill/>
        </p:spPr>
        <p:txBody>
          <a:bodyPr wrap="square" rtlCol="0">
            <a:spAutoFit/>
          </a:bodyPr>
          <a:lstStyle/>
          <a:p>
            <a:r>
              <a:rPr lang="en-GB" sz="2400" b="1" u="sng" dirty="0">
                <a:solidFill>
                  <a:schemeClr val="accent5"/>
                </a:solidFill>
                <a:latin typeface="Open Sans" pitchFamily="2" charset="0"/>
                <a:ea typeface="Open Sans" pitchFamily="2" charset="0"/>
                <a:cs typeface="Open Sans" pitchFamily="2" charset="0"/>
              </a:rPr>
              <a:t>Activity 2 </a:t>
            </a:r>
            <a:r>
              <a:rPr lang="en-GB" sz="2400" u="sng" dirty="0">
                <a:solidFill>
                  <a:schemeClr val="accent5"/>
                </a:solidFill>
                <a:latin typeface="Open Sans" pitchFamily="2" charset="0"/>
                <a:ea typeface="Open Sans" pitchFamily="2" charset="0"/>
                <a:cs typeface="Open Sans" pitchFamily="2" charset="0"/>
              </a:rPr>
              <a:t>Source 4 (B)</a:t>
            </a:r>
          </a:p>
        </p:txBody>
      </p:sp>
      <p:sp>
        <p:nvSpPr>
          <p:cNvPr id="5" name="TextBox 4">
            <a:extLst>
              <a:ext uri="{FF2B5EF4-FFF2-40B4-BE49-F238E27FC236}">
                <a16:creationId xmlns:a16="http://schemas.microsoft.com/office/drawing/2014/main" id="{E15A5A19-7794-B533-CE85-5434D974BDDB}"/>
              </a:ext>
            </a:extLst>
          </p:cNvPr>
          <p:cNvSpPr txBox="1"/>
          <p:nvPr/>
        </p:nvSpPr>
        <p:spPr>
          <a:xfrm>
            <a:off x="391332" y="790416"/>
            <a:ext cx="6210946" cy="2031325"/>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You look at the website where they got the information and realise that they only showed you part of the data! The people they asked have political opinions that means they might already be unsure if climate change is that big a deal.</a:t>
            </a:r>
            <a:br>
              <a:rPr lang="en-GB" dirty="0">
                <a:latin typeface="Open Sans" pitchFamily="2" charset="0"/>
                <a:ea typeface="Open Sans" pitchFamily="2" charset="0"/>
                <a:cs typeface="Open Sans" pitchFamily="2" charset="0"/>
              </a:rPr>
            </a:br>
            <a:r>
              <a:rPr lang="en-GB" dirty="0">
                <a:latin typeface="Open Sans" pitchFamily="2" charset="0"/>
                <a:ea typeface="Open Sans" pitchFamily="2" charset="0"/>
                <a:cs typeface="Open Sans" pitchFamily="2" charset="0"/>
              </a:rPr>
              <a:t>Here’s what the graph looks like if you only asked people with a different political opinion:</a:t>
            </a:r>
          </a:p>
        </p:txBody>
      </p:sp>
      <p:pic>
        <p:nvPicPr>
          <p:cNvPr id="8" name="Picture 7">
            <a:extLst>
              <a:ext uri="{FF2B5EF4-FFF2-40B4-BE49-F238E27FC236}">
                <a16:creationId xmlns:a16="http://schemas.microsoft.com/office/drawing/2014/main" id="{9E4329AE-BF98-1C17-51E3-82413B097EE7}"/>
              </a:ext>
            </a:extLst>
          </p:cNvPr>
          <p:cNvPicPr>
            <a:picLocks noChangeAspect="1"/>
          </p:cNvPicPr>
          <p:nvPr/>
        </p:nvPicPr>
        <p:blipFill>
          <a:blip r:embed="rId3"/>
          <a:stretch>
            <a:fillRect/>
          </a:stretch>
        </p:blipFill>
        <p:spPr>
          <a:xfrm>
            <a:off x="371959" y="3420397"/>
            <a:ext cx="5904855" cy="2488989"/>
          </a:xfrm>
          <a:prstGeom prst="rect">
            <a:avLst/>
          </a:prstGeom>
        </p:spPr>
      </p:pic>
      <p:pic>
        <p:nvPicPr>
          <p:cNvPr id="9" name="Picture 8">
            <a:extLst>
              <a:ext uri="{FF2B5EF4-FFF2-40B4-BE49-F238E27FC236}">
                <a16:creationId xmlns:a16="http://schemas.microsoft.com/office/drawing/2014/main" id="{CF133ECD-177C-360B-B001-CCF5024345F1}"/>
              </a:ext>
            </a:extLst>
          </p:cNvPr>
          <p:cNvPicPr>
            <a:picLocks noChangeAspect="1"/>
          </p:cNvPicPr>
          <p:nvPr/>
        </p:nvPicPr>
        <p:blipFill>
          <a:blip r:embed="rId4"/>
          <a:stretch>
            <a:fillRect/>
          </a:stretch>
        </p:blipFill>
        <p:spPr>
          <a:xfrm>
            <a:off x="341902" y="2774066"/>
            <a:ext cx="6309806" cy="646331"/>
          </a:xfrm>
          <a:prstGeom prst="rect">
            <a:avLst/>
          </a:prstGeom>
        </p:spPr>
      </p:pic>
      <p:pic>
        <p:nvPicPr>
          <p:cNvPr id="12" name="Picture 11">
            <a:extLst>
              <a:ext uri="{FF2B5EF4-FFF2-40B4-BE49-F238E27FC236}">
                <a16:creationId xmlns:a16="http://schemas.microsoft.com/office/drawing/2014/main" id="{02C20A69-419E-2DD5-4B6C-F5254CF6E6B8}"/>
              </a:ext>
            </a:extLst>
          </p:cNvPr>
          <p:cNvPicPr>
            <a:picLocks noChangeAspect="1"/>
          </p:cNvPicPr>
          <p:nvPr/>
        </p:nvPicPr>
        <p:blipFill>
          <a:blip r:embed="rId5"/>
          <a:stretch>
            <a:fillRect/>
          </a:stretch>
        </p:blipFill>
        <p:spPr>
          <a:xfrm>
            <a:off x="391332" y="6310159"/>
            <a:ext cx="5885482" cy="2406778"/>
          </a:xfrm>
          <a:prstGeom prst="rect">
            <a:avLst/>
          </a:prstGeom>
        </p:spPr>
      </p:pic>
      <p:pic>
        <p:nvPicPr>
          <p:cNvPr id="7" name="Picture 6">
            <a:extLst>
              <a:ext uri="{FF2B5EF4-FFF2-40B4-BE49-F238E27FC236}">
                <a16:creationId xmlns:a16="http://schemas.microsoft.com/office/drawing/2014/main" id="{11F378E8-59C4-B82C-2983-54C175C9B6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2267" y="191760"/>
            <a:ext cx="1790054" cy="381480"/>
          </a:xfrm>
          <a:prstGeom prst="rect">
            <a:avLst/>
          </a:prstGeom>
        </p:spPr>
      </p:pic>
      <p:pic>
        <p:nvPicPr>
          <p:cNvPr id="11" name="Picture 10">
            <a:extLst>
              <a:ext uri="{FF2B5EF4-FFF2-40B4-BE49-F238E27FC236}">
                <a16:creationId xmlns:a16="http://schemas.microsoft.com/office/drawing/2014/main" id="{E4F211AE-03A8-0BA3-37BE-22203A4576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41793" y="9463518"/>
            <a:ext cx="1560485" cy="442482"/>
          </a:xfrm>
          <a:prstGeom prst="rect">
            <a:avLst/>
          </a:prstGeom>
        </p:spPr>
      </p:pic>
    </p:spTree>
    <p:extLst>
      <p:ext uri="{BB962C8B-B14F-4D97-AF65-F5344CB8AC3E}">
        <p14:creationId xmlns:p14="http://schemas.microsoft.com/office/powerpoint/2010/main" val="2681086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6B79D-ECE2-E948-627C-21205A702D8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47741B0-0CF9-DFC5-E4CB-DC3A0CD5AF73}"/>
              </a:ext>
            </a:extLst>
          </p:cNvPr>
          <p:cNvSpPr txBox="1"/>
          <p:nvPr/>
        </p:nvSpPr>
        <p:spPr>
          <a:xfrm>
            <a:off x="473182" y="315382"/>
            <a:ext cx="5377912" cy="461665"/>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3 – Cards for sort</a:t>
            </a:r>
          </a:p>
        </p:txBody>
      </p:sp>
      <p:graphicFrame>
        <p:nvGraphicFramePr>
          <p:cNvPr id="3" name="Table 2">
            <a:extLst>
              <a:ext uri="{FF2B5EF4-FFF2-40B4-BE49-F238E27FC236}">
                <a16:creationId xmlns:a16="http://schemas.microsoft.com/office/drawing/2014/main" id="{DF252BC3-F497-D08E-6183-8CD8AC08D11E}"/>
              </a:ext>
            </a:extLst>
          </p:cNvPr>
          <p:cNvGraphicFramePr>
            <a:graphicFrameLocks noGrp="1"/>
          </p:cNvGraphicFramePr>
          <p:nvPr>
            <p:extLst>
              <p:ext uri="{D42A27DB-BD31-4B8C-83A1-F6EECF244321}">
                <p14:modId xmlns:p14="http://schemas.microsoft.com/office/powerpoint/2010/main" val="1658296293"/>
              </p:ext>
            </p:extLst>
          </p:nvPr>
        </p:nvGraphicFramePr>
        <p:xfrm>
          <a:off x="473182" y="1290234"/>
          <a:ext cx="5870466" cy="7819412"/>
        </p:xfrm>
        <a:graphic>
          <a:graphicData uri="http://schemas.openxmlformats.org/drawingml/2006/table">
            <a:tbl>
              <a:tblPr firstRow="1" bandRow="1">
                <a:tableStyleId>{5940675A-B579-460E-94D1-54222C63F5DA}</a:tableStyleId>
              </a:tblPr>
              <a:tblGrid>
                <a:gridCol w="1956822">
                  <a:extLst>
                    <a:ext uri="{9D8B030D-6E8A-4147-A177-3AD203B41FA5}">
                      <a16:colId xmlns:a16="http://schemas.microsoft.com/office/drawing/2014/main" val="1349438405"/>
                    </a:ext>
                  </a:extLst>
                </a:gridCol>
                <a:gridCol w="1956822">
                  <a:extLst>
                    <a:ext uri="{9D8B030D-6E8A-4147-A177-3AD203B41FA5}">
                      <a16:colId xmlns:a16="http://schemas.microsoft.com/office/drawing/2014/main" val="3244472680"/>
                    </a:ext>
                  </a:extLst>
                </a:gridCol>
                <a:gridCol w="1956822">
                  <a:extLst>
                    <a:ext uri="{9D8B030D-6E8A-4147-A177-3AD203B41FA5}">
                      <a16:colId xmlns:a16="http://schemas.microsoft.com/office/drawing/2014/main" val="3988251715"/>
                    </a:ext>
                  </a:extLst>
                </a:gridCol>
              </a:tblGrid>
              <a:tr h="1456066">
                <a:tc>
                  <a:txBody>
                    <a:bodyPr/>
                    <a:lstStyle/>
                    <a:p>
                      <a:pPr algn="ctr"/>
                      <a:r>
                        <a:rPr lang="en-GB" sz="1600" dirty="0"/>
                        <a:t>Wind turbines are good, but shouldn’t be built here because they will destroy the view completely.</a:t>
                      </a:r>
                    </a:p>
                  </a:txBody>
                  <a:tcPr anchor="ctr"/>
                </a:tc>
                <a:tc>
                  <a:txBody>
                    <a:bodyPr/>
                    <a:lstStyle/>
                    <a:p>
                      <a:pPr algn="ctr"/>
                      <a:r>
                        <a:rPr lang="en-GB" sz="1600" dirty="0"/>
                        <a:t>There are approximately 11,000 wind turbines currently active around the UK.</a:t>
                      </a:r>
                    </a:p>
                  </a:txBody>
                  <a:tcPr anchor="ctr"/>
                </a:tc>
                <a:tc>
                  <a:txBody>
                    <a:bodyPr/>
                    <a:lstStyle/>
                    <a:p>
                      <a:pPr algn="ctr"/>
                      <a:r>
                        <a:rPr lang="en-GB" sz="1600" dirty="0"/>
                        <a:t>It’s OK that they fly everywhere in a private jet because they also plant lots of trees to help the environment. </a:t>
                      </a:r>
                    </a:p>
                  </a:txBody>
                  <a:tcPr anchor="ctr"/>
                </a:tc>
                <a:extLst>
                  <a:ext uri="{0D108BD9-81ED-4DB2-BD59-A6C34878D82A}">
                    <a16:rowId xmlns:a16="http://schemas.microsoft.com/office/drawing/2014/main" val="2026232359"/>
                  </a:ext>
                </a:extLst>
              </a:tr>
              <a:tr h="2912132">
                <a:tc>
                  <a:txBody>
                    <a:bodyPr/>
                    <a:lstStyle/>
                    <a:p>
                      <a:pPr algn="ctr"/>
                      <a:endParaRPr lang="en-GB" sz="1600" dirty="0"/>
                    </a:p>
                    <a:p>
                      <a:pPr algn="ctr"/>
                      <a:endParaRPr lang="en-GB" sz="1600" dirty="0"/>
                    </a:p>
                    <a:p>
                      <a:pPr algn="ctr"/>
                      <a:endParaRPr lang="en-GB" sz="1600" dirty="0"/>
                    </a:p>
                    <a:p>
                      <a:pPr algn="ctr"/>
                      <a:endParaRPr lang="en-GB" sz="1600" dirty="0"/>
                    </a:p>
                    <a:p>
                      <a:pPr algn="ctr"/>
                      <a:r>
                        <a:rPr lang="en-GB" sz="1600" dirty="0"/>
                        <a:t>The Bramble Cay Melomys was declared extinct in 2019 when rising sea levels flooded the only small island it lived on.</a:t>
                      </a:r>
                    </a:p>
                  </a:txBody>
                  <a:tcPr anchor="ctr"/>
                </a:tc>
                <a:tc>
                  <a:txBody>
                    <a:bodyPr/>
                    <a:lstStyle/>
                    <a:p>
                      <a:pPr algn="ctr"/>
                      <a:r>
                        <a:rPr lang="en-GB" sz="1600" dirty="0"/>
                        <a:t>The salt marsh growing in Morecambe Bay is ugly and scruffy, the council should get rid of it.</a:t>
                      </a:r>
                    </a:p>
                  </a:txBody>
                  <a:tcPr/>
                </a:tc>
                <a:tc>
                  <a:txBody>
                    <a:bodyPr/>
                    <a:lstStyle/>
                    <a:p>
                      <a:pPr algn="ctr"/>
                      <a:r>
                        <a:rPr lang="en-GB" sz="1600" dirty="0"/>
                        <a:t>It doesn’t really matter if an animal I never heard of from a place I never heard of goes extinct. It doesn’t affect me.</a:t>
                      </a:r>
                    </a:p>
                  </a:txBody>
                  <a:tcPr/>
                </a:tc>
                <a:extLst>
                  <a:ext uri="{0D108BD9-81ED-4DB2-BD59-A6C34878D82A}">
                    <a16:rowId xmlns:a16="http://schemas.microsoft.com/office/drawing/2014/main" val="606670353"/>
                  </a:ext>
                </a:extLst>
              </a:tr>
              <a:tr h="1456066">
                <a:tc>
                  <a:txBody>
                    <a:bodyPr/>
                    <a:lstStyle/>
                    <a:p>
                      <a:pPr algn="ctr"/>
                      <a:r>
                        <a:rPr lang="en-GB" sz="1600" dirty="0"/>
                        <a:t>I’m glad it doesn’t snow as much anymore. It messes the roads up and gets in the way.</a:t>
                      </a:r>
                    </a:p>
                  </a:txBody>
                  <a:tcPr anchor="ctr"/>
                </a:tc>
                <a:tc>
                  <a:txBody>
                    <a:bodyPr/>
                    <a:lstStyle/>
                    <a:p>
                      <a:pPr algn="ctr"/>
                      <a:r>
                        <a:rPr lang="en-GB" sz="1600" dirty="0"/>
                        <a:t>The number of days over 30°C occurs more the 4 times more in London than it did in the UK climate 40 years ago.</a:t>
                      </a:r>
                    </a:p>
                  </a:txBody>
                  <a:tcPr anchor="ctr"/>
                </a:tc>
                <a:tc>
                  <a:txBody>
                    <a:bodyPr/>
                    <a:lstStyle/>
                    <a:p>
                      <a:pPr algn="ctr"/>
                      <a:r>
                        <a:rPr lang="en-GB" sz="1600" dirty="0"/>
                        <a:t>Solar energy isn’t helpful, It rains too much here.</a:t>
                      </a:r>
                    </a:p>
                  </a:txBody>
                  <a:tcPr anchor="ctr"/>
                </a:tc>
                <a:extLst>
                  <a:ext uri="{0D108BD9-81ED-4DB2-BD59-A6C34878D82A}">
                    <a16:rowId xmlns:a16="http://schemas.microsoft.com/office/drawing/2014/main" val="3839285244"/>
                  </a:ext>
                </a:extLst>
              </a:tr>
              <a:tr h="1456066">
                <a:tc>
                  <a:txBody>
                    <a:bodyPr/>
                    <a:lstStyle/>
                    <a:p>
                      <a:pPr algn="ctr"/>
                      <a:r>
                        <a:rPr lang="en-GB" sz="1600" dirty="0"/>
                        <a:t>UK families can save around £500 a year on their electricity bill with solar panels on the roof.</a:t>
                      </a:r>
                    </a:p>
                  </a:txBody>
                  <a:tcPr anchor="ctr"/>
                </a:tc>
                <a:tc>
                  <a:txBody>
                    <a:bodyPr/>
                    <a:lstStyle/>
                    <a:p>
                      <a:pPr algn="ctr"/>
                      <a:r>
                        <a:rPr lang="en-GB" sz="1600" dirty="0"/>
                        <a:t>Trains and buses are a waste of money, it’s easier to drive.</a:t>
                      </a:r>
                    </a:p>
                  </a:txBody>
                  <a:tcPr anchor="ctr"/>
                </a:tc>
                <a:tc>
                  <a:txBody>
                    <a:bodyPr/>
                    <a:lstStyle/>
                    <a:p>
                      <a:pPr algn="ctr"/>
                      <a:r>
                        <a:rPr lang="en-GB" sz="1600" dirty="0"/>
                        <a:t>Travelling by train instead of car would produce 75% less carbon emissions.</a:t>
                      </a:r>
                    </a:p>
                  </a:txBody>
                  <a:tcPr anchor="ctr"/>
                </a:tc>
                <a:extLst>
                  <a:ext uri="{0D108BD9-81ED-4DB2-BD59-A6C34878D82A}">
                    <a16:rowId xmlns:a16="http://schemas.microsoft.com/office/drawing/2014/main" val="2581277897"/>
                  </a:ext>
                </a:extLst>
              </a:tr>
            </a:tbl>
          </a:graphicData>
        </a:graphic>
      </p:graphicFrame>
      <p:pic>
        <p:nvPicPr>
          <p:cNvPr id="6" name="Picture 5">
            <a:extLst>
              <a:ext uri="{FF2B5EF4-FFF2-40B4-BE49-F238E27FC236}">
                <a16:creationId xmlns:a16="http://schemas.microsoft.com/office/drawing/2014/main" id="{BBB5B35C-0010-BF75-E7C0-35AAEC18F4CC}"/>
              </a:ext>
            </a:extLst>
          </p:cNvPr>
          <p:cNvPicPr>
            <a:picLocks noChangeAspect="1"/>
          </p:cNvPicPr>
          <p:nvPr/>
        </p:nvPicPr>
        <p:blipFill>
          <a:blip r:embed="rId3"/>
          <a:stretch>
            <a:fillRect/>
          </a:stretch>
        </p:blipFill>
        <p:spPr>
          <a:xfrm>
            <a:off x="736169" y="2901667"/>
            <a:ext cx="1495587" cy="776928"/>
          </a:xfrm>
          <a:prstGeom prst="rect">
            <a:avLst/>
          </a:prstGeom>
        </p:spPr>
      </p:pic>
      <p:pic>
        <p:nvPicPr>
          <p:cNvPr id="7" name="Picture 6">
            <a:extLst>
              <a:ext uri="{FF2B5EF4-FFF2-40B4-BE49-F238E27FC236}">
                <a16:creationId xmlns:a16="http://schemas.microsoft.com/office/drawing/2014/main" id="{AFE29D83-B231-1EA7-E232-D13F2FE12D47}"/>
              </a:ext>
            </a:extLst>
          </p:cNvPr>
          <p:cNvPicPr>
            <a:picLocks noChangeAspect="1"/>
          </p:cNvPicPr>
          <p:nvPr/>
        </p:nvPicPr>
        <p:blipFill>
          <a:blip r:embed="rId4"/>
          <a:stretch>
            <a:fillRect/>
          </a:stretch>
        </p:blipFill>
        <p:spPr>
          <a:xfrm>
            <a:off x="2671735" y="4492054"/>
            <a:ext cx="1506780" cy="1130085"/>
          </a:xfrm>
          <a:prstGeom prst="rect">
            <a:avLst/>
          </a:prstGeom>
        </p:spPr>
      </p:pic>
      <p:pic>
        <p:nvPicPr>
          <p:cNvPr id="8" name="Picture 7">
            <a:extLst>
              <a:ext uri="{FF2B5EF4-FFF2-40B4-BE49-F238E27FC236}">
                <a16:creationId xmlns:a16="http://schemas.microsoft.com/office/drawing/2014/main" id="{45A66ED5-9E13-B0F6-7DAC-AD3986AEDE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2" name="Picture 11">
            <a:extLst>
              <a:ext uri="{FF2B5EF4-FFF2-40B4-BE49-F238E27FC236}">
                <a16:creationId xmlns:a16="http://schemas.microsoft.com/office/drawing/2014/main" id="{F3A719B5-EF9C-88CC-037F-9A2819DB3E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pic>
        <p:nvPicPr>
          <p:cNvPr id="5" name="Picture 4">
            <a:extLst>
              <a:ext uri="{FF2B5EF4-FFF2-40B4-BE49-F238E27FC236}">
                <a16:creationId xmlns:a16="http://schemas.microsoft.com/office/drawing/2014/main" id="{1EC1CF1A-DDDF-3AF3-A197-7A0BB69E2B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05035" y="4631229"/>
            <a:ext cx="1562950" cy="990910"/>
          </a:xfrm>
          <a:prstGeom prst="rect">
            <a:avLst/>
          </a:prstGeom>
        </p:spPr>
      </p:pic>
    </p:spTree>
    <p:extLst>
      <p:ext uri="{BB962C8B-B14F-4D97-AF65-F5344CB8AC3E}">
        <p14:creationId xmlns:p14="http://schemas.microsoft.com/office/powerpoint/2010/main" val="3531496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817DFE0-08AA-F3AB-19C4-54B4A0953C5E}"/>
              </a:ext>
            </a:extLst>
          </p:cNvPr>
          <p:cNvPicPr>
            <a:picLocks noChangeAspect="1"/>
          </p:cNvPicPr>
          <p:nvPr/>
        </p:nvPicPr>
        <p:blipFill>
          <a:blip r:embed="rId2">
            <a:extLst>
              <a:ext uri="{28A0092B-C50C-407E-A947-70E740481C1C}">
                <a14:useLocalDpi xmlns:a14="http://schemas.microsoft.com/office/drawing/2010/main" val="0"/>
              </a:ext>
            </a:extLst>
          </a:blip>
          <a:srcRect l="23001"/>
          <a:stretch>
            <a:fillRect/>
          </a:stretch>
        </p:blipFill>
        <p:spPr>
          <a:xfrm>
            <a:off x="3605086" y="7356866"/>
            <a:ext cx="2442195" cy="2153587"/>
          </a:xfrm>
          <a:prstGeom prst="rect">
            <a:avLst/>
          </a:prstGeom>
        </p:spPr>
      </p:pic>
      <p:sp>
        <p:nvSpPr>
          <p:cNvPr id="2" name="Title 1">
            <a:extLst>
              <a:ext uri="{FF2B5EF4-FFF2-40B4-BE49-F238E27FC236}">
                <a16:creationId xmlns:a16="http://schemas.microsoft.com/office/drawing/2014/main" id="{ABA640E1-C437-5DBC-6526-72AAF5BD07A4}"/>
              </a:ext>
            </a:extLst>
          </p:cNvPr>
          <p:cNvSpPr>
            <a:spLocks noGrp="1"/>
          </p:cNvSpPr>
          <p:nvPr>
            <p:ph type="title"/>
          </p:nvPr>
        </p:nvSpPr>
        <p:spPr>
          <a:xfrm>
            <a:off x="471488" y="527405"/>
            <a:ext cx="5915025" cy="619470"/>
          </a:xfrm>
        </p:spPr>
        <p:txBody>
          <a:bodyPr/>
          <a:lstStyle/>
          <a:p>
            <a:r>
              <a:rPr lang="en-GB" dirty="0"/>
              <a:t>Compare the Two Backpacks</a:t>
            </a:r>
          </a:p>
        </p:txBody>
      </p:sp>
      <p:sp>
        <p:nvSpPr>
          <p:cNvPr id="3" name="Content Placeholder 2">
            <a:extLst>
              <a:ext uri="{FF2B5EF4-FFF2-40B4-BE49-F238E27FC236}">
                <a16:creationId xmlns:a16="http://schemas.microsoft.com/office/drawing/2014/main" id="{E61F6F31-FE23-BDC8-F06E-E01D1A1BB67D}"/>
              </a:ext>
            </a:extLst>
          </p:cNvPr>
          <p:cNvSpPr>
            <a:spLocks noGrp="1"/>
          </p:cNvSpPr>
          <p:nvPr>
            <p:ph idx="1"/>
          </p:nvPr>
        </p:nvSpPr>
        <p:spPr>
          <a:xfrm>
            <a:off x="471488" y="1263794"/>
            <a:ext cx="5915025" cy="3859078"/>
          </a:xfrm>
        </p:spPr>
        <p:txBody>
          <a:bodyPr/>
          <a:lstStyle/>
          <a:p>
            <a:pPr marL="0" indent="0">
              <a:buNone/>
            </a:pPr>
            <a:r>
              <a:rPr lang="en-GB" sz="2800" dirty="0">
                <a:solidFill>
                  <a:srgbClr val="DD6E00"/>
                </a:solidFill>
                <a:latin typeface="Jessi Neue Medium" pitchFamily="50" charset="0"/>
                <a:ea typeface="Jessi Neue Medium" pitchFamily="50" charset="0"/>
              </a:rPr>
              <a:t>Company A: BAG to School</a:t>
            </a:r>
          </a:p>
          <a:p>
            <a:pPr marL="0" indent="0">
              <a:buNone/>
            </a:pPr>
            <a:endParaRPr lang="en-GB" sz="1600" dirty="0"/>
          </a:p>
          <a:p>
            <a:pPr marL="0" indent="0">
              <a:buNone/>
            </a:pPr>
            <a:r>
              <a:rPr lang="en-GB" sz="1600" b="1" dirty="0"/>
              <a:t>Material production: </a:t>
            </a:r>
            <a:r>
              <a:rPr lang="en-GB" sz="1600" dirty="0"/>
              <a:t>Locally in Scotland</a:t>
            </a:r>
            <a:endParaRPr lang="en-GB" sz="1600" b="1" dirty="0"/>
          </a:p>
          <a:p>
            <a:pPr marL="0" indent="0">
              <a:buNone/>
            </a:pPr>
            <a:r>
              <a:rPr lang="en-GB" sz="1600" b="1" dirty="0"/>
              <a:t>Transport of materials: </a:t>
            </a:r>
            <a:r>
              <a:rPr lang="en-GB" sz="1600" dirty="0"/>
              <a:t>By lorry</a:t>
            </a:r>
            <a:endParaRPr lang="en-GB" sz="1600" b="1" dirty="0"/>
          </a:p>
          <a:p>
            <a:pPr marL="0" indent="0">
              <a:buNone/>
            </a:pPr>
            <a:r>
              <a:rPr lang="en-GB" sz="1600" b="1" dirty="0"/>
              <a:t>Manufacturing: </a:t>
            </a:r>
            <a:r>
              <a:rPr lang="en-GB" sz="1600" dirty="0"/>
              <a:t>Factory near Scotland</a:t>
            </a:r>
            <a:endParaRPr lang="en-GB" sz="1600" b="1" dirty="0"/>
          </a:p>
          <a:p>
            <a:pPr marL="0" indent="0">
              <a:buNone/>
            </a:pPr>
            <a:r>
              <a:rPr lang="en-GB" sz="1600" b="1" dirty="0"/>
              <a:t>Transport to shop: </a:t>
            </a:r>
            <a:r>
              <a:rPr lang="en-GB" sz="1600" dirty="0"/>
              <a:t>By lorry</a:t>
            </a:r>
          </a:p>
          <a:p>
            <a:pPr marL="0" indent="0">
              <a:buNone/>
            </a:pPr>
            <a:r>
              <a:rPr lang="en-GB" sz="1600" b="1" dirty="0"/>
              <a:t>Packaging: </a:t>
            </a:r>
            <a:r>
              <a:rPr lang="en-GB" sz="1600" dirty="0"/>
              <a:t>Cardboard</a:t>
            </a:r>
            <a:endParaRPr lang="en-GB" sz="1600" b="1" dirty="0"/>
          </a:p>
          <a:p>
            <a:pPr marL="0" indent="0">
              <a:buNone/>
            </a:pPr>
            <a:r>
              <a:rPr lang="en-GB" sz="1600" b="1" dirty="0"/>
              <a:t>Number of bags sold every year: </a:t>
            </a:r>
            <a:r>
              <a:rPr lang="en-GB" sz="1600" dirty="0"/>
              <a:t>50,000</a:t>
            </a:r>
            <a:endParaRPr lang="en-GB" sz="1600" b="1" dirty="0"/>
          </a:p>
        </p:txBody>
      </p:sp>
      <p:grpSp>
        <p:nvGrpSpPr>
          <p:cNvPr id="11" name="Group 10" descr="A yellow hexagon honeycomb pattern">
            <a:extLst>
              <a:ext uri="{FF2B5EF4-FFF2-40B4-BE49-F238E27FC236}">
                <a16:creationId xmlns:a16="http://schemas.microsoft.com/office/drawing/2014/main" id="{0686BDCC-FF3A-13B3-A506-55930D5FF87D}"/>
              </a:ext>
            </a:extLst>
          </p:cNvPr>
          <p:cNvGrpSpPr/>
          <p:nvPr/>
        </p:nvGrpSpPr>
        <p:grpSpPr>
          <a:xfrm>
            <a:off x="4799950" y="1635330"/>
            <a:ext cx="1506850" cy="1770161"/>
            <a:chOff x="4799950" y="2463808"/>
            <a:chExt cx="1506850" cy="1770161"/>
          </a:xfrm>
          <a:blipFill dpi="0" rotWithShape="1">
            <a:blip r:embed="rId3">
              <a:extLst>
                <a:ext uri="{28A0092B-C50C-407E-A947-70E740481C1C}">
                  <a14:useLocalDpi xmlns:a14="http://schemas.microsoft.com/office/drawing/2010/main" val="0"/>
                </a:ext>
              </a:extLst>
            </a:blip>
            <a:srcRect/>
            <a:stretch>
              <a:fillRect/>
            </a:stretch>
          </a:blipFill>
        </p:grpSpPr>
        <p:sp>
          <p:nvSpPr>
            <p:cNvPr id="8" name="Freeform: Shape 7" descr="Colorful balls of wool">
              <a:extLst>
                <a:ext uri="{FF2B5EF4-FFF2-40B4-BE49-F238E27FC236}">
                  <a16:creationId xmlns:a16="http://schemas.microsoft.com/office/drawing/2014/main" id="{50312184-5DDC-D603-A9F2-E74E64484EE7}"/>
                </a:ext>
              </a:extLst>
            </p:cNvPr>
            <p:cNvSpPr/>
            <p:nvPr/>
          </p:nvSpPr>
          <p:spPr>
            <a:xfrm>
              <a:off x="5109728" y="2463808"/>
              <a:ext cx="885080" cy="796572"/>
            </a:xfrm>
            <a:custGeom>
              <a:avLst/>
              <a:gdLst>
                <a:gd name="csX0" fmla="*/ 442540 w 885080"/>
                <a:gd name="csY0" fmla="*/ 132762 h 796572"/>
                <a:gd name="csX1" fmla="*/ 641684 w 885080"/>
                <a:gd name="csY1" fmla="*/ 331905 h 796572"/>
                <a:gd name="csX2" fmla="*/ 243397 w 885080"/>
                <a:gd name="csY2" fmla="*/ 331905 h 796572"/>
                <a:gd name="csX3" fmla="*/ 442540 w 885080"/>
                <a:gd name="csY3" fmla="*/ 132762 h 796572"/>
                <a:gd name="csX4" fmla="*/ 0 w 885080"/>
                <a:gd name="csY4" fmla="*/ 752319 h 796572"/>
                <a:gd name="csX5" fmla="*/ 44254 w 885080"/>
                <a:gd name="csY5" fmla="*/ 796573 h 796572"/>
                <a:gd name="csX6" fmla="*/ 354032 w 885080"/>
                <a:gd name="csY6" fmla="*/ 796573 h 796572"/>
                <a:gd name="csX7" fmla="*/ 354032 w 885080"/>
                <a:gd name="csY7" fmla="*/ 752319 h 796572"/>
                <a:gd name="csX8" fmla="*/ 398286 w 885080"/>
                <a:gd name="csY8" fmla="*/ 708065 h 796572"/>
                <a:gd name="csX9" fmla="*/ 486794 w 885080"/>
                <a:gd name="csY9" fmla="*/ 708065 h 796572"/>
                <a:gd name="csX10" fmla="*/ 531049 w 885080"/>
                <a:gd name="csY10" fmla="*/ 752319 h 796572"/>
                <a:gd name="csX11" fmla="*/ 531049 w 885080"/>
                <a:gd name="csY11" fmla="*/ 796573 h 796572"/>
                <a:gd name="csX12" fmla="*/ 840827 w 885080"/>
                <a:gd name="csY12" fmla="*/ 796573 h 796572"/>
                <a:gd name="csX13" fmla="*/ 885081 w 885080"/>
                <a:gd name="csY13" fmla="*/ 752319 h 796572"/>
                <a:gd name="csX14" fmla="*/ 885081 w 885080"/>
                <a:gd name="csY14" fmla="*/ 331905 h 796572"/>
                <a:gd name="csX15" fmla="*/ 774446 w 885080"/>
                <a:gd name="csY15" fmla="*/ 331905 h 796572"/>
                <a:gd name="csX16" fmla="*/ 442540 w 885080"/>
                <a:gd name="csY16" fmla="*/ 0 h 796572"/>
                <a:gd name="csX17" fmla="*/ 110635 w 885080"/>
                <a:gd name="csY17" fmla="*/ 331905 h 796572"/>
                <a:gd name="csX18" fmla="*/ 0 w 885080"/>
                <a:gd name="csY18" fmla="*/ 331905 h 796572"/>
                <a:gd name="csX19" fmla="*/ 0 w 885080"/>
                <a:gd name="csY19" fmla="*/ 752319 h 796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885080" h="796572">
                  <a:moveTo>
                    <a:pt x="442540" y="132762"/>
                  </a:moveTo>
                  <a:cubicBezTo>
                    <a:pt x="553176" y="132762"/>
                    <a:pt x="641684" y="221270"/>
                    <a:pt x="641684" y="331905"/>
                  </a:cubicBezTo>
                  <a:lnTo>
                    <a:pt x="243397" y="331905"/>
                  </a:lnTo>
                  <a:cubicBezTo>
                    <a:pt x="243397" y="221270"/>
                    <a:pt x="331905" y="132762"/>
                    <a:pt x="442540" y="132762"/>
                  </a:cubicBezTo>
                  <a:close/>
                  <a:moveTo>
                    <a:pt x="0" y="752319"/>
                  </a:moveTo>
                  <a:cubicBezTo>
                    <a:pt x="0" y="776658"/>
                    <a:pt x="19914" y="796573"/>
                    <a:pt x="44254" y="796573"/>
                  </a:cubicBezTo>
                  <a:lnTo>
                    <a:pt x="354032" y="796573"/>
                  </a:lnTo>
                  <a:lnTo>
                    <a:pt x="354032" y="752319"/>
                  </a:lnTo>
                  <a:cubicBezTo>
                    <a:pt x="354032" y="727979"/>
                    <a:pt x="373947" y="708065"/>
                    <a:pt x="398286" y="708065"/>
                  </a:cubicBezTo>
                  <a:lnTo>
                    <a:pt x="486794" y="708065"/>
                  </a:lnTo>
                  <a:cubicBezTo>
                    <a:pt x="511134" y="708065"/>
                    <a:pt x="531049" y="727979"/>
                    <a:pt x="531049" y="752319"/>
                  </a:cubicBezTo>
                  <a:lnTo>
                    <a:pt x="531049" y="796573"/>
                  </a:lnTo>
                  <a:lnTo>
                    <a:pt x="840827" y="796573"/>
                  </a:lnTo>
                  <a:cubicBezTo>
                    <a:pt x="865167" y="796573"/>
                    <a:pt x="885081" y="776658"/>
                    <a:pt x="885081" y="752319"/>
                  </a:cubicBezTo>
                  <a:lnTo>
                    <a:pt x="885081" y="331905"/>
                  </a:lnTo>
                  <a:lnTo>
                    <a:pt x="774446" y="331905"/>
                  </a:lnTo>
                  <a:cubicBezTo>
                    <a:pt x="774446" y="148251"/>
                    <a:pt x="626195" y="0"/>
                    <a:pt x="442540" y="0"/>
                  </a:cubicBezTo>
                  <a:cubicBezTo>
                    <a:pt x="258886" y="0"/>
                    <a:pt x="110635" y="148251"/>
                    <a:pt x="110635" y="331905"/>
                  </a:cubicBezTo>
                  <a:lnTo>
                    <a:pt x="0" y="331905"/>
                  </a:lnTo>
                  <a:lnTo>
                    <a:pt x="0" y="752319"/>
                  </a:lnTo>
                  <a:close/>
                </a:path>
              </a:pathLst>
            </a:custGeom>
            <a:solidFill>
              <a:srgbClr val="DD6E00"/>
            </a:solidFill>
            <a:ln w="22126" cap="flat">
              <a:noFill/>
              <a:prstDash val="solid"/>
              <a:miter/>
            </a:ln>
          </p:spPr>
          <p:txBody>
            <a:bodyPr/>
            <a:lstStyle/>
            <a:p>
              <a:endParaRPr lang="en-GB"/>
            </a:p>
          </p:txBody>
        </p:sp>
        <p:sp>
          <p:nvSpPr>
            <p:cNvPr id="9" name="Freeform: Shape 8" descr="Colorful balls of wool">
              <a:extLst>
                <a:ext uri="{FF2B5EF4-FFF2-40B4-BE49-F238E27FC236}">
                  <a16:creationId xmlns:a16="http://schemas.microsoft.com/office/drawing/2014/main" id="{B5DA96A1-6E80-8197-A715-337E3C9D57CF}"/>
                </a:ext>
              </a:extLst>
            </p:cNvPr>
            <p:cNvSpPr/>
            <p:nvPr/>
          </p:nvSpPr>
          <p:spPr>
            <a:xfrm>
              <a:off x="5198236" y="3902064"/>
              <a:ext cx="708064" cy="331905"/>
            </a:xfrm>
            <a:custGeom>
              <a:avLst/>
              <a:gdLst>
                <a:gd name="csX0" fmla="*/ 679300 w 708064"/>
                <a:gd name="csY0" fmla="*/ 0 h 331905"/>
                <a:gd name="csX1" fmla="*/ 28765 w 708064"/>
                <a:gd name="csY1" fmla="*/ 0 h 331905"/>
                <a:gd name="csX2" fmla="*/ 0 w 708064"/>
                <a:gd name="csY2" fmla="*/ 28765 h 331905"/>
                <a:gd name="csX3" fmla="*/ 0 w 708064"/>
                <a:gd name="csY3" fmla="*/ 331905 h 331905"/>
                <a:gd name="csX4" fmla="*/ 708065 w 708064"/>
                <a:gd name="csY4" fmla="*/ 331905 h 331905"/>
                <a:gd name="csX5" fmla="*/ 708065 w 708064"/>
                <a:gd name="csY5" fmla="*/ 28765 h 331905"/>
                <a:gd name="csX6" fmla="*/ 679300 w 708064"/>
                <a:gd name="csY6" fmla="*/ 0 h 331905"/>
                <a:gd name="csX7" fmla="*/ 679300 w 708064"/>
                <a:gd name="csY7" fmla="*/ 0 h 33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8064" h="331905">
                  <a:moveTo>
                    <a:pt x="679300" y="0"/>
                  </a:moveTo>
                  <a:lnTo>
                    <a:pt x="28765" y="0"/>
                  </a:lnTo>
                  <a:cubicBezTo>
                    <a:pt x="13276" y="0"/>
                    <a:pt x="0" y="13276"/>
                    <a:pt x="0" y="28765"/>
                  </a:cubicBezTo>
                  <a:lnTo>
                    <a:pt x="0" y="331905"/>
                  </a:lnTo>
                  <a:lnTo>
                    <a:pt x="708065" y="331905"/>
                  </a:lnTo>
                  <a:lnTo>
                    <a:pt x="708065" y="28765"/>
                  </a:lnTo>
                  <a:cubicBezTo>
                    <a:pt x="708065" y="13276"/>
                    <a:pt x="694789" y="0"/>
                    <a:pt x="679300" y="0"/>
                  </a:cubicBezTo>
                  <a:lnTo>
                    <a:pt x="679300" y="0"/>
                  </a:lnTo>
                  <a:close/>
                </a:path>
              </a:pathLst>
            </a:custGeom>
            <a:solidFill>
              <a:srgbClr val="DD6E00"/>
            </a:solidFill>
            <a:ln w="22126" cap="flat">
              <a:noFill/>
              <a:prstDash val="solid"/>
              <a:miter/>
            </a:ln>
          </p:spPr>
          <p:txBody>
            <a:bodyPr/>
            <a:lstStyle/>
            <a:p>
              <a:endParaRPr lang="en-GB" dirty="0"/>
            </a:p>
          </p:txBody>
        </p:sp>
        <p:sp>
          <p:nvSpPr>
            <p:cNvPr id="10" name="Freeform: Shape 9" descr="Colorful balls of wool">
              <a:extLst>
                <a:ext uri="{FF2B5EF4-FFF2-40B4-BE49-F238E27FC236}">
                  <a16:creationId xmlns:a16="http://schemas.microsoft.com/office/drawing/2014/main" id="{A7C3C170-8AFA-5C91-0D21-563FAAF4432F}"/>
                </a:ext>
              </a:extLst>
            </p:cNvPr>
            <p:cNvSpPr/>
            <p:nvPr/>
          </p:nvSpPr>
          <p:spPr>
            <a:xfrm>
              <a:off x="4799950" y="2820053"/>
              <a:ext cx="1506850" cy="1413916"/>
            </a:xfrm>
            <a:custGeom>
              <a:avLst/>
              <a:gdLst>
                <a:gd name="csX0" fmla="*/ 1416129 w 1506850"/>
                <a:gd name="csY0" fmla="*/ 683725 h 1413916"/>
                <a:gd name="csX1" fmla="*/ 1371875 w 1506850"/>
                <a:gd name="csY1" fmla="*/ 683725 h 1413916"/>
                <a:gd name="csX2" fmla="*/ 1371875 w 1506850"/>
                <a:gd name="csY2" fmla="*/ 152676 h 1413916"/>
                <a:gd name="csX3" fmla="*/ 1283367 w 1506850"/>
                <a:gd name="csY3" fmla="*/ 0 h 1413916"/>
                <a:gd name="csX4" fmla="*/ 1283367 w 1506850"/>
                <a:gd name="csY4" fmla="*/ 396074 h 1413916"/>
                <a:gd name="csX5" fmla="*/ 1150605 w 1506850"/>
                <a:gd name="csY5" fmla="*/ 528836 h 1413916"/>
                <a:gd name="csX6" fmla="*/ 840827 w 1506850"/>
                <a:gd name="csY6" fmla="*/ 528836 h 1413916"/>
                <a:gd name="csX7" fmla="*/ 840827 w 1506850"/>
                <a:gd name="csY7" fmla="*/ 573090 h 1413916"/>
                <a:gd name="csX8" fmla="*/ 796573 w 1506850"/>
                <a:gd name="csY8" fmla="*/ 617344 h 1413916"/>
                <a:gd name="csX9" fmla="*/ 708065 w 1506850"/>
                <a:gd name="csY9" fmla="*/ 617344 h 1413916"/>
                <a:gd name="csX10" fmla="*/ 663811 w 1506850"/>
                <a:gd name="csY10" fmla="*/ 573090 h 1413916"/>
                <a:gd name="csX11" fmla="*/ 663811 w 1506850"/>
                <a:gd name="csY11" fmla="*/ 528836 h 1413916"/>
                <a:gd name="csX12" fmla="*/ 354032 w 1506850"/>
                <a:gd name="csY12" fmla="*/ 528836 h 1413916"/>
                <a:gd name="csX13" fmla="*/ 221270 w 1506850"/>
                <a:gd name="csY13" fmla="*/ 396074 h 1413916"/>
                <a:gd name="csX14" fmla="*/ 221270 w 1506850"/>
                <a:gd name="csY14" fmla="*/ 0 h 1413916"/>
                <a:gd name="csX15" fmla="*/ 132762 w 1506850"/>
                <a:gd name="csY15" fmla="*/ 152676 h 1413916"/>
                <a:gd name="csX16" fmla="*/ 132762 w 1506850"/>
                <a:gd name="csY16" fmla="*/ 683725 h 1413916"/>
                <a:gd name="csX17" fmla="*/ 88508 w 1506850"/>
                <a:gd name="csY17" fmla="*/ 683725 h 1413916"/>
                <a:gd name="csX18" fmla="*/ 0 w 1506850"/>
                <a:gd name="csY18" fmla="*/ 772233 h 1413916"/>
                <a:gd name="csX19" fmla="*/ 0 w 1506850"/>
                <a:gd name="csY19" fmla="*/ 1126265 h 1413916"/>
                <a:gd name="csX20" fmla="*/ 88508 w 1506850"/>
                <a:gd name="csY20" fmla="*/ 1214773 h 1413916"/>
                <a:gd name="csX21" fmla="*/ 132762 w 1506850"/>
                <a:gd name="csY21" fmla="*/ 1214773 h 1413916"/>
                <a:gd name="csX22" fmla="*/ 132762 w 1506850"/>
                <a:gd name="csY22" fmla="*/ 1325409 h 1413916"/>
                <a:gd name="csX23" fmla="*/ 221270 w 1506850"/>
                <a:gd name="csY23" fmla="*/ 1413917 h 1413916"/>
                <a:gd name="csX24" fmla="*/ 309778 w 1506850"/>
                <a:gd name="csY24" fmla="*/ 1413917 h 1413916"/>
                <a:gd name="csX25" fmla="*/ 309778 w 1506850"/>
                <a:gd name="csY25" fmla="*/ 1110777 h 1413916"/>
                <a:gd name="csX26" fmla="*/ 427052 w 1506850"/>
                <a:gd name="csY26" fmla="*/ 993503 h 1413916"/>
                <a:gd name="csX27" fmla="*/ 1079799 w 1506850"/>
                <a:gd name="csY27" fmla="*/ 993503 h 1413916"/>
                <a:gd name="csX28" fmla="*/ 1197072 w 1506850"/>
                <a:gd name="csY28" fmla="*/ 1110777 h 1413916"/>
                <a:gd name="csX29" fmla="*/ 1197072 w 1506850"/>
                <a:gd name="csY29" fmla="*/ 1413917 h 1413916"/>
                <a:gd name="csX30" fmla="*/ 1285580 w 1506850"/>
                <a:gd name="csY30" fmla="*/ 1413917 h 1413916"/>
                <a:gd name="csX31" fmla="*/ 1374088 w 1506850"/>
                <a:gd name="csY31" fmla="*/ 1325409 h 1413916"/>
                <a:gd name="csX32" fmla="*/ 1374088 w 1506850"/>
                <a:gd name="csY32" fmla="*/ 1214773 h 1413916"/>
                <a:gd name="csX33" fmla="*/ 1418342 w 1506850"/>
                <a:gd name="csY33" fmla="*/ 1214773 h 1413916"/>
                <a:gd name="csX34" fmla="*/ 1506850 w 1506850"/>
                <a:gd name="csY34" fmla="*/ 1126265 h 1413916"/>
                <a:gd name="csX35" fmla="*/ 1506850 w 1506850"/>
                <a:gd name="csY35" fmla="*/ 772233 h 1413916"/>
                <a:gd name="csX36" fmla="*/ 1416129 w 1506850"/>
                <a:gd name="csY36" fmla="*/ 683725 h 14139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1506850" h="1413916">
                  <a:moveTo>
                    <a:pt x="1416129" y="683725"/>
                  </a:moveTo>
                  <a:lnTo>
                    <a:pt x="1371875" y="683725"/>
                  </a:lnTo>
                  <a:lnTo>
                    <a:pt x="1371875" y="152676"/>
                  </a:lnTo>
                  <a:cubicBezTo>
                    <a:pt x="1371875" y="88508"/>
                    <a:pt x="1338685" y="30978"/>
                    <a:pt x="1283367" y="0"/>
                  </a:cubicBezTo>
                  <a:lnTo>
                    <a:pt x="1283367" y="396074"/>
                  </a:lnTo>
                  <a:cubicBezTo>
                    <a:pt x="1283367" y="469093"/>
                    <a:pt x="1223624" y="528836"/>
                    <a:pt x="1150605" y="528836"/>
                  </a:cubicBezTo>
                  <a:lnTo>
                    <a:pt x="840827" y="528836"/>
                  </a:lnTo>
                  <a:lnTo>
                    <a:pt x="840827" y="573090"/>
                  </a:lnTo>
                  <a:cubicBezTo>
                    <a:pt x="840827" y="597430"/>
                    <a:pt x="820912" y="617344"/>
                    <a:pt x="796573" y="617344"/>
                  </a:cubicBezTo>
                  <a:lnTo>
                    <a:pt x="708065" y="617344"/>
                  </a:lnTo>
                  <a:cubicBezTo>
                    <a:pt x="683725" y="617344"/>
                    <a:pt x="663811" y="597430"/>
                    <a:pt x="663811" y="573090"/>
                  </a:cubicBezTo>
                  <a:lnTo>
                    <a:pt x="663811" y="528836"/>
                  </a:lnTo>
                  <a:lnTo>
                    <a:pt x="354032" y="528836"/>
                  </a:lnTo>
                  <a:cubicBezTo>
                    <a:pt x="281013" y="528836"/>
                    <a:pt x="221270" y="469093"/>
                    <a:pt x="221270" y="396074"/>
                  </a:cubicBezTo>
                  <a:lnTo>
                    <a:pt x="221270" y="0"/>
                  </a:lnTo>
                  <a:cubicBezTo>
                    <a:pt x="165953" y="30978"/>
                    <a:pt x="132762" y="90721"/>
                    <a:pt x="132762" y="152676"/>
                  </a:cubicBezTo>
                  <a:lnTo>
                    <a:pt x="132762" y="683725"/>
                  </a:lnTo>
                  <a:lnTo>
                    <a:pt x="88508" y="683725"/>
                  </a:lnTo>
                  <a:cubicBezTo>
                    <a:pt x="39829" y="683725"/>
                    <a:pt x="0" y="723554"/>
                    <a:pt x="0" y="772233"/>
                  </a:cubicBezTo>
                  <a:lnTo>
                    <a:pt x="0" y="1126265"/>
                  </a:lnTo>
                  <a:cubicBezTo>
                    <a:pt x="0" y="1174945"/>
                    <a:pt x="39829" y="1214773"/>
                    <a:pt x="88508" y="1214773"/>
                  </a:cubicBezTo>
                  <a:lnTo>
                    <a:pt x="132762" y="1214773"/>
                  </a:lnTo>
                  <a:lnTo>
                    <a:pt x="132762" y="1325409"/>
                  </a:lnTo>
                  <a:cubicBezTo>
                    <a:pt x="132762" y="1374088"/>
                    <a:pt x="172591" y="1413917"/>
                    <a:pt x="221270" y="1413917"/>
                  </a:cubicBezTo>
                  <a:lnTo>
                    <a:pt x="309778" y="1413917"/>
                  </a:lnTo>
                  <a:lnTo>
                    <a:pt x="309778" y="1110777"/>
                  </a:lnTo>
                  <a:cubicBezTo>
                    <a:pt x="309778" y="1046608"/>
                    <a:pt x="362883" y="993503"/>
                    <a:pt x="427052" y="993503"/>
                  </a:cubicBezTo>
                  <a:lnTo>
                    <a:pt x="1079799" y="993503"/>
                  </a:lnTo>
                  <a:cubicBezTo>
                    <a:pt x="1143967" y="993503"/>
                    <a:pt x="1197072" y="1046608"/>
                    <a:pt x="1197072" y="1110777"/>
                  </a:cubicBezTo>
                  <a:lnTo>
                    <a:pt x="1197072" y="1413917"/>
                  </a:lnTo>
                  <a:lnTo>
                    <a:pt x="1285580" y="1413917"/>
                  </a:lnTo>
                  <a:cubicBezTo>
                    <a:pt x="1334259" y="1413917"/>
                    <a:pt x="1374088" y="1374088"/>
                    <a:pt x="1374088" y="1325409"/>
                  </a:cubicBezTo>
                  <a:lnTo>
                    <a:pt x="1374088" y="1214773"/>
                  </a:lnTo>
                  <a:lnTo>
                    <a:pt x="1418342" y="1214773"/>
                  </a:lnTo>
                  <a:cubicBezTo>
                    <a:pt x="1467022" y="1214773"/>
                    <a:pt x="1506850" y="1174945"/>
                    <a:pt x="1506850" y="1126265"/>
                  </a:cubicBezTo>
                  <a:lnTo>
                    <a:pt x="1506850" y="772233"/>
                  </a:lnTo>
                  <a:cubicBezTo>
                    <a:pt x="1504637" y="723554"/>
                    <a:pt x="1464809" y="683725"/>
                    <a:pt x="1416129" y="683725"/>
                  </a:cubicBezTo>
                  <a:close/>
                </a:path>
              </a:pathLst>
            </a:custGeom>
            <a:grpFill/>
            <a:ln w="22126" cap="flat">
              <a:noFill/>
              <a:prstDash val="solid"/>
              <a:miter/>
            </a:ln>
          </p:spPr>
          <p:txBody>
            <a:bodyPr/>
            <a:lstStyle/>
            <a:p>
              <a:endParaRPr lang="en-GB"/>
            </a:p>
          </p:txBody>
        </p:sp>
      </p:grpSp>
      <p:sp>
        <p:nvSpPr>
          <p:cNvPr id="5" name="Content Placeholder 2">
            <a:extLst>
              <a:ext uri="{FF2B5EF4-FFF2-40B4-BE49-F238E27FC236}">
                <a16:creationId xmlns:a16="http://schemas.microsoft.com/office/drawing/2014/main" id="{74454A87-B0AD-1F4F-AFEA-E3CF38D45B33}"/>
              </a:ext>
            </a:extLst>
          </p:cNvPr>
          <p:cNvSpPr txBox="1">
            <a:spLocks/>
          </p:cNvSpPr>
          <p:nvPr/>
        </p:nvSpPr>
        <p:spPr>
          <a:xfrm>
            <a:off x="471487" y="4446246"/>
            <a:ext cx="5915025" cy="385907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Open Sans" pitchFamily="2" charset="0"/>
                <a:ea typeface="Open Sans" pitchFamily="2" charset="0"/>
                <a:cs typeface="Open Sans" pitchFamily="2"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pitchFamily="2" charset="0"/>
                <a:ea typeface="Open Sans" pitchFamily="2" charset="0"/>
                <a:cs typeface="Open Sans" pitchFamily="2"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pitchFamily="2" charset="0"/>
                <a:ea typeface="Open Sans" pitchFamily="2" charset="0"/>
                <a:cs typeface="Open Sans" pitchFamily="2"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pitchFamily="2" charset="0"/>
                <a:ea typeface="Open Sans" pitchFamily="2" charset="0"/>
                <a:cs typeface="Open Sans"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2800" dirty="0">
                <a:solidFill>
                  <a:srgbClr val="104862"/>
                </a:solidFill>
                <a:latin typeface="Jessi Neue Medium" pitchFamily="50" charset="0"/>
                <a:ea typeface="Jessi Neue Medium" pitchFamily="50" charset="0"/>
              </a:rPr>
              <a:t>Company B: </a:t>
            </a:r>
            <a:r>
              <a:rPr lang="en-GB" sz="2800" dirty="0" err="1">
                <a:solidFill>
                  <a:srgbClr val="104862"/>
                </a:solidFill>
                <a:latin typeface="Jessi Neue Medium" pitchFamily="50" charset="0"/>
                <a:ea typeface="Jessi Neue Medium" pitchFamily="50" charset="0"/>
              </a:rPr>
              <a:t>EcoBags</a:t>
            </a:r>
            <a:endParaRPr lang="en-GB" sz="2800" dirty="0">
              <a:solidFill>
                <a:srgbClr val="104862"/>
              </a:solidFill>
              <a:latin typeface="Jessi Neue Medium" pitchFamily="50" charset="0"/>
              <a:ea typeface="Jessi Neue Medium" pitchFamily="50" charset="0"/>
            </a:endParaRP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b="1" dirty="0"/>
              <a:t>Material production: </a:t>
            </a:r>
            <a:r>
              <a:rPr lang="en-GB" sz="1600" dirty="0"/>
              <a:t>Recycled materials from Pakistan</a:t>
            </a:r>
          </a:p>
          <a:p>
            <a:pPr marL="0" indent="0">
              <a:buFont typeface="Arial" panose="020B0604020202020204" pitchFamily="34" charset="0"/>
              <a:buNone/>
            </a:pPr>
            <a:r>
              <a:rPr lang="en-GB" sz="1600" b="1" dirty="0"/>
              <a:t>Transport of materials: </a:t>
            </a:r>
            <a:r>
              <a:rPr lang="en-GB" sz="1600" dirty="0"/>
              <a:t>By plane</a:t>
            </a:r>
            <a:endParaRPr lang="en-GB" sz="1600" b="1" dirty="0"/>
          </a:p>
          <a:p>
            <a:pPr marL="0" indent="0">
              <a:buFont typeface="Arial" panose="020B0604020202020204" pitchFamily="34" charset="0"/>
              <a:buNone/>
            </a:pPr>
            <a:r>
              <a:rPr lang="en-GB" sz="1600" b="1" dirty="0"/>
              <a:t>Manufacturing: </a:t>
            </a:r>
            <a:r>
              <a:rPr lang="en-GB" sz="1600" dirty="0"/>
              <a:t>Factory in Birmingham</a:t>
            </a:r>
            <a:endParaRPr lang="en-GB" sz="1600" b="1" dirty="0"/>
          </a:p>
          <a:p>
            <a:pPr marL="0" indent="0">
              <a:buFont typeface="Arial" panose="020B0604020202020204" pitchFamily="34" charset="0"/>
              <a:buNone/>
            </a:pPr>
            <a:r>
              <a:rPr lang="en-GB" sz="1600" b="1" dirty="0"/>
              <a:t>Transport to shop: </a:t>
            </a:r>
            <a:r>
              <a:rPr lang="en-GB" sz="1600" dirty="0"/>
              <a:t>By lorry</a:t>
            </a:r>
          </a:p>
          <a:p>
            <a:pPr marL="0" indent="0">
              <a:buFont typeface="Arial" panose="020B0604020202020204" pitchFamily="34" charset="0"/>
              <a:buNone/>
            </a:pPr>
            <a:r>
              <a:rPr lang="en-GB" sz="1600" b="1" dirty="0"/>
              <a:t>Packaging: </a:t>
            </a:r>
            <a:r>
              <a:rPr lang="en-GB" sz="1600" dirty="0"/>
              <a:t>Recycled plastic</a:t>
            </a:r>
            <a:endParaRPr lang="en-GB" sz="1600" b="1" dirty="0"/>
          </a:p>
          <a:p>
            <a:pPr marL="0" indent="0">
              <a:buFont typeface="Arial" panose="020B0604020202020204" pitchFamily="34" charset="0"/>
              <a:buNone/>
            </a:pPr>
            <a:r>
              <a:rPr lang="en-GB" sz="1600" b="1" dirty="0"/>
              <a:t>Number of bags sold every year: </a:t>
            </a:r>
            <a:r>
              <a:rPr lang="en-GB" sz="1600" dirty="0"/>
              <a:t>50,000</a:t>
            </a:r>
            <a:endParaRPr lang="en-GB" sz="1600" b="1" dirty="0"/>
          </a:p>
        </p:txBody>
      </p:sp>
      <p:grpSp>
        <p:nvGrpSpPr>
          <p:cNvPr id="16" name="Group 15" descr="Deep blue water">
            <a:extLst>
              <a:ext uri="{FF2B5EF4-FFF2-40B4-BE49-F238E27FC236}">
                <a16:creationId xmlns:a16="http://schemas.microsoft.com/office/drawing/2014/main" id="{D2FA6FF4-87B9-0F6D-47FA-8B8A7FC70F13}"/>
              </a:ext>
            </a:extLst>
          </p:cNvPr>
          <p:cNvGrpSpPr/>
          <p:nvPr/>
        </p:nvGrpSpPr>
        <p:grpSpPr>
          <a:xfrm>
            <a:off x="4675964" y="5527096"/>
            <a:ext cx="1506850" cy="1770161"/>
            <a:chOff x="4799950" y="6169193"/>
            <a:chExt cx="1506850" cy="1770161"/>
          </a:xfrm>
          <a:blipFill dpi="0" rotWithShape="1">
            <a:blip r:embed="rId4">
              <a:extLst>
                <a:ext uri="{28A0092B-C50C-407E-A947-70E740481C1C}">
                  <a14:useLocalDpi xmlns:a14="http://schemas.microsoft.com/office/drawing/2010/main" val="0"/>
                </a:ext>
              </a:extLst>
            </a:blip>
            <a:srcRect/>
            <a:stretch>
              <a:fillRect/>
            </a:stretch>
          </a:blipFill>
        </p:grpSpPr>
        <p:sp>
          <p:nvSpPr>
            <p:cNvPr id="13" name="Freeform: Shape 12">
              <a:extLst>
                <a:ext uri="{FF2B5EF4-FFF2-40B4-BE49-F238E27FC236}">
                  <a16:creationId xmlns:a16="http://schemas.microsoft.com/office/drawing/2014/main" id="{84ED6215-19DC-2337-0C82-AE551C8CAF42}"/>
                </a:ext>
              </a:extLst>
            </p:cNvPr>
            <p:cNvSpPr/>
            <p:nvPr/>
          </p:nvSpPr>
          <p:spPr>
            <a:xfrm>
              <a:off x="5109728" y="6169193"/>
              <a:ext cx="885080" cy="796572"/>
            </a:xfrm>
            <a:custGeom>
              <a:avLst/>
              <a:gdLst>
                <a:gd name="csX0" fmla="*/ 442540 w 885080"/>
                <a:gd name="csY0" fmla="*/ 132762 h 796572"/>
                <a:gd name="csX1" fmla="*/ 641684 w 885080"/>
                <a:gd name="csY1" fmla="*/ 331905 h 796572"/>
                <a:gd name="csX2" fmla="*/ 243397 w 885080"/>
                <a:gd name="csY2" fmla="*/ 331905 h 796572"/>
                <a:gd name="csX3" fmla="*/ 442540 w 885080"/>
                <a:gd name="csY3" fmla="*/ 132762 h 796572"/>
                <a:gd name="csX4" fmla="*/ 0 w 885080"/>
                <a:gd name="csY4" fmla="*/ 752319 h 796572"/>
                <a:gd name="csX5" fmla="*/ 44254 w 885080"/>
                <a:gd name="csY5" fmla="*/ 796573 h 796572"/>
                <a:gd name="csX6" fmla="*/ 354032 w 885080"/>
                <a:gd name="csY6" fmla="*/ 796573 h 796572"/>
                <a:gd name="csX7" fmla="*/ 354032 w 885080"/>
                <a:gd name="csY7" fmla="*/ 752319 h 796572"/>
                <a:gd name="csX8" fmla="*/ 398286 w 885080"/>
                <a:gd name="csY8" fmla="*/ 708065 h 796572"/>
                <a:gd name="csX9" fmla="*/ 486794 w 885080"/>
                <a:gd name="csY9" fmla="*/ 708065 h 796572"/>
                <a:gd name="csX10" fmla="*/ 531049 w 885080"/>
                <a:gd name="csY10" fmla="*/ 752319 h 796572"/>
                <a:gd name="csX11" fmla="*/ 531049 w 885080"/>
                <a:gd name="csY11" fmla="*/ 796573 h 796572"/>
                <a:gd name="csX12" fmla="*/ 840827 w 885080"/>
                <a:gd name="csY12" fmla="*/ 796573 h 796572"/>
                <a:gd name="csX13" fmla="*/ 885081 w 885080"/>
                <a:gd name="csY13" fmla="*/ 752319 h 796572"/>
                <a:gd name="csX14" fmla="*/ 885081 w 885080"/>
                <a:gd name="csY14" fmla="*/ 331905 h 796572"/>
                <a:gd name="csX15" fmla="*/ 774446 w 885080"/>
                <a:gd name="csY15" fmla="*/ 331905 h 796572"/>
                <a:gd name="csX16" fmla="*/ 442540 w 885080"/>
                <a:gd name="csY16" fmla="*/ 0 h 796572"/>
                <a:gd name="csX17" fmla="*/ 110635 w 885080"/>
                <a:gd name="csY17" fmla="*/ 331905 h 796572"/>
                <a:gd name="csX18" fmla="*/ 0 w 885080"/>
                <a:gd name="csY18" fmla="*/ 331905 h 796572"/>
                <a:gd name="csX19" fmla="*/ 0 w 885080"/>
                <a:gd name="csY19" fmla="*/ 752319 h 796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885080" h="796572">
                  <a:moveTo>
                    <a:pt x="442540" y="132762"/>
                  </a:moveTo>
                  <a:cubicBezTo>
                    <a:pt x="553176" y="132762"/>
                    <a:pt x="641684" y="221270"/>
                    <a:pt x="641684" y="331905"/>
                  </a:cubicBezTo>
                  <a:lnTo>
                    <a:pt x="243397" y="331905"/>
                  </a:lnTo>
                  <a:cubicBezTo>
                    <a:pt x="243397" y="221270"/>
                    <a:pt x="331905" y="132762"/>
                    <a:pt x="442540" y="132762"/>
                  </a:cubicBezTo>
                  <a:close/>
                  <a:moveTo>
                    <a:pt x="0" y="752319"/>
                  </a:moveTo>
                  <a:cubicBezTo>
                    <a:pt x="0" y="776658"/>
                    <a:pt x="19914" y="796573"/>
                    <a:pt x="44254" y="796573"/>
                  </a:cubicBezTo>
                  <a:lnTo>
                    <a:pt x="354032" y="796573"/>
                  </a:lnTo>
                  <a:lnTo>
                    <a:pt x="354032" y="752319"/>
                  </a:lnTo>
                  <a:cubicBezTo>
                    <a:pt x="354032" y="727979"/>
                    <a:pt x="373947" y="708065"/>
                    <a:pt x="398286" y="708065"/>
                  </a:cubicBezTo>
                  <a:lnTo>
                    <a:pt x="486794" y="708065"/>
                  </a:lnTo>
                  <a:cubicBezTo>
                    <a:pt x="511134" y="708065"/>
                    <a:pt x="531049" y="727979"/>
                    <a:pt x="531049" y="752319"/>
                  </a:cubicBezTo>
                  <a:lnTo>
                    <a:pt x="531049" y="796573"/>
                  </a:lnTo>
                  <a:lnTo>
                    <a:pt x="840827" y="796573"/>
                  </a:lnTo>
                  <a:cubicBezTo>
                    <a:pt x="865167" y="796573"/>
                    <a:pt x="885081" y="776658"/>
                    <a:pt x="885081" y="752319"/>
                  </a:cubicBezTo>
                  <a:lnTo>
                    <a:pt x="885081" y="331905"/>
                  </a:lnTo>
                  <a:lnTo>
                    <a:pt x="774446" y="331905"/>
                  </a:lnTo>
                  <a:cubicBezTo>
                    <a:pt x="774446" y="148251"/>
                    <a:pt x="626195" y="0"/>
                    <a:pt x="442540" y="0"/>
                  </a:cubicBezTo>
                  <a:cubicBezTo>
                    <a:pt x="258886" y="0"/>
                    <a:pt x="110635" y="148251"/>
                    <a:pt x="110635" y="331905"/>
                  </a:cubicBezTo>
                  <a:lnTo>
                    <a:pt x="0" y="331905"/>
                  </a:lnTo>
                  <a:lnTo>
                    <a:pt x="0" y="752319"/>
                  </a:lnTo>
                  <a:close/>
                </a:path>
              </a:pathLst>
            </a:custGeom>
            <a:solidFill>
              <a:schemeClr val="accent1">
                <a:lumMod val="75000"/>
              </a:schemeClr>
            </a:solidFill>
            <a:ln w="22126" cap="flat">
              <a:noFill/>
              <a:prstDash val="solid"/>
              <a:miter/>
            </a:ln>
          </p:spPr>
          <p:txBody>
            <a:bodyPr/>
            <a:lstStyle/>
            <a:p>
              <a:endParaRPr lang="en-GB" dirty="0"/>
            </a:p>
          </p:txBody>
        </p:sp>
        <p:sp>
          <p:nvSpPr>
            <p:cNvPr id="14" name="Freeform: Shape 13">
              <a:extLst>
                <a:ext uri="{FF2B5EF4-FFF2-40B4-BE49-F238E27FC236}">
                  <a16:creationId xmlns:a16="http://schemas.microsoft.com/office/drawing/2014/main" id="{5E4B26B8-CC77-E39E-5005-864934F408FD}"/>
                </a:ext>
              </a:extLst>
            </p:cNvPr>
            <p:cNvSpPr/>
            <p:nvPr/>
          </p:nvSpPr>
          <p:spPr>
            <a:xfrm>
              <a:off x="5198236" y="7607449"/>
              <a:ext cx="708064" cy="331905"/>
            </a:xfrm>
            <a:custGeom>
              <a:avLst/>
              <a:gdLst>
                <a:gd name="csX0" fmla="*/ 679300 w 708064"/>
                <a:gd name="csY0" fmla="*/ 0 h 331905"/>
                <a:gd name="csX1" fmla="*/ 28765 w 708064"/>
                <a:gd name="csY1" fmla="*/ 0 h 331905"/>
                <a:gd name="csX2" fmla="*/ 0 w 708064"/>
                <a:gd name="csY2" fmla="*/ 28765 h 331905"/>
                <a:gd name="csX3" fmla="*/ 0 w 708064"/>
                <a:gd name="csY3" fmla="*/ 331905 h 331905"/>
                <a:gd name="csX4" fmla="*/ 708065 w 708064"/>
                <a:gd name="csY4" fmla="*/ 331905 h 331905"/>
                <a:gd name="csX5" fmla="*/ 708065 w 708064"/>
                <a:gd name="csY5" fmla="*/ 28765 h 331905"/>
                <a:gd name="csX6" fmla="*/ 679300 w 708064"/>
                <a:gd name="csY6" fmla="*/ 0 h 331905"/>
                <a:gd name="csX7" fmla="*/ 679300 w 708064"/>
                <a:gd name="csY7" fmla="*/ 0 h 33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8064" h="331905">
                  <a:moveTo>
                    <a:pt x="679300" y="0"/>
                  </a:moveTo>
                  <a:lnTo>
                    <a:pt x="28765" y="0"/>
                  </a:lnTo>
                  <a:cubicBezTo>
                    <a:pt x="13276" y="0"/>
                    <a:pt x="0" y="13276"/>
                    <a:pt x="0" y="28765"/>
                  </a:cubicBezTo>
                  <a:lnTo>
                    <a:pt x="0" y="331905"/>
                  </a:lnTo>
                  <a:lnTo>
                    <a:pt x="708065" y="331905"/>
                  </a:lnTo>
                  <a:lnTo>
                    <a:pt x="708065" y="28765"/>
                  </a:lnTo>
                  <a:cubicBezTo>
                    <a:pt x="708065" y="13276"/>
                    <a:pt x="694789" y="0"/>
                    <a:pt x="679300" y="0"/>
                  </a:cubicBezTo>
                  <a:lnTo>
                    <a:pt x="679300" y="0"/>
                  </a:lnTo>
                  <a:close/>
                </a:path>
              </a:pathLst>
            </a:custGeom>
            <a:solidFill>
              <a:schemeClr val="accent1">
                <a:lumMod val="75000"/>
              </a:schemeClr>
            </a:solidFill>
            <a:ln w="22126" cap="flat">
              <a:noFill/>
              <a:prstDash val="solid"/>
              <a:miter/>
            </a:ln>
          </p:spPr>
          <p:txBody>
            <a:bodyPr/>
            <a:lstStyle/>
            <a:p>
              <a:endParaRPr lang="en-GB" dirty="0"/>
            </a:p>
          </p:txBody>
        </p:sp>
        <p:sp>
          <p:nvSpPr>
            <p:cNvPr id="15" name="Freeform: Shape 14">
              <a:extLst>
                <a:ext uri="{FF2B5EF4-FFF2-40B4-BE49-F238E27FC236}">
                  <a16:creationId xmlns:a16="http://schemas.microsoft.com/office/drawing/2014/main" id="{06D3E196-71D9-D288-CC04-718BA259FEBA}"/>
                </a:ext>
              </a:extLst>
            </p:cNvPr>
            <p:cNvSpPr/>
            <p:nvPr/>
          </p:nvSpPr>
          <p:spPr>
            <a:xfrm>
              <a:off x="4799950" y="6525438"/>
              <a:ext cx="1506850" cy="1413916"/>
            </a:xfrm>
            <a:custGeom>
              <a:avLst/>
              <a:gdLst>
                <a:gd name="csX0" fmla="*/ 1416129 w 1506850"/>
                <a:gd name="csY0" fmla="*/ 683725 h 1413916"/>
                <a:gd name="csX1" fmla="*/ 1371875 w 1506850"/>
                <a:gd name="csY1" fmla="*/ 683725 h 1413916"/>
                <a:gd name="csX2" fmla="*/ 1371875 w 1506850"/>
                <a:gd name="csY2" fmla="*/ 152676 h 1413916"/>
                <a:gd name="csX3" fmla="*/ 1283367 w 1506850"/>
                <a:gd name="csY3" fmla="*/ 0 h 1413916"/>
                <a:gd name="csX4" fmla="*/ 1283367 w 1506850"/>
                <a:gd name="csY4" fmla="*/ 396074 h 1413916"/>
                <a:gd name="csX5" fmla="*/ 1150605 w 1506850"/>
                <a:gd name="csY5" fmla="*/ 528836 h 1413916"/>
                <a:gd name="csX6" fmla="*/ 840827 w 1506850"/>
                <a:gd name="csY6" fmla="*/ 528836 h 1413916"/>
                <a:gd name="csX7" fmla="*/ 840827 w 1506850"/>
                <a:gd name="csY7" fmla="*/ 573090 h 1413916"/>
                <a:gd name="csX8" fmla="*/ 796573 w 1506850"/>
                <a:gd name="csY8" fmla="*/ 617344 h 1413916"/>
                <a:gd name="csX9" fmla="*/ 708065 w 1506850"/>
                <a:gd name="csY9" fmla="*/ 617344 h 1413916"/>
                <a:gd name="csX10" fmla="*/ 663811 w 1506850"/>
                <a:gd name="csY10" fmla="*/ 573090 h 1413916"/>
                <a:gd name="csX11" fmla="*/ 663811 w 1506850"/>
                <a:gd name="csY11" fmla="*/ 528836 h 1413916"/>
                <a:gd name="csX12" fmla="*/ 354032 w 1506850"/>
                <a:gd name="csY12" fmla="*/ 528836 h 1413916"/>
                <a:gd name="csX13" fmla="*/ 221270 w 1506850"/>
                <a:gd name="csY13" fmla="*/ 396074 h 1413916"/>
                <a:gd name="csX14" fmla="*/ 221270 w 1506850"/>
                <a:gd name="csY14" fmla="*/ 0 h 1413916"/>
                <a:gd name="csX15" fmla="*/ 132762 w 1506850"/>
                <a:gd name="csY15" fmla="*/ 152676 h 1413916"/>
                <a:gd name="csX16" fmla="*/ 132762 w 1506850"/>
                <a:gd name="csY16" fmla="*/ 683725 h 1413916"/>
                <a:gd name="csX17" fmla="*/ 88508 w 1506850"/>
                <a:gd name="csY17" fmla="*/ 683725 h 1413916"/>
                <a:gd name="csX18" fmla="*/ 0 w 1506850"/>
                <a:gd name="csY18" fmla="*/ 772233 h 1413916"/>
                <a:gd name="csX19" fmla="*/ 0 w 1506850"/>
                <a:gd name="csY19" fmla="*/ 1126265 h 1413916"/>
                <a:gd name="csX20" fmla="*/ 88508 w 1506850"/>
                <a:gd name="csY20" fmla="*/ 1214773 h 1413916"/>
                <a:gd name="csX21" fmla="*/ 132762 w 1506850"/>
                <a:gd name="csY21" fmla="*/ 1214773 h 1413916"/>
                <a:gd name="csX22" fmla="*/ 132762 w 1506850"/>
                <a:gd name="csY22" fmla="*/ 1325409 h 1413916"/>
                <a:gd name="csX23" fmla="*/ 221270 w 1506850"/>
                <a:gd name="csY23" fmla="*/ 1413917 h 1413916"/>
                <a:gd name="csX24" fmla="*/ 309778 w 1506850"/>
                <a:gd name="csY24" fmla="*/ 1413917 h 1413916"/>
                <a:gd name="csX25" fmla="*/ 309778 w 1506850"/>
                <a:gd name="csY25" fmla="*/ 1110777 h 1413916"/>
                <a:gd name="csX26" fmla="*/ 427052 w 1506850"/>
                <a:gd name="csY26" fmla="*/ 993503 h 1413916"/>
                <a:gd name="csX27" fmla="*/ 1079799 w 1506850"/>
                <a:gd name="csY27" fmla="*/ 993503 h 1413916"/>
                <a:gd name="csX28" fmla="*/ 1197072 w 1506850"/>
                <a:gd name="csY28" fmla="*/ 1110777 h 1413916"/>
                <a:gd name="csX29" fmla="*/ 1197072 w 1506850"/>
                <a:gd name="csY29" fmla="*/ 1413917 h 1413916"/>
                <a:gd name="csX30" fmla="*/ 1285580 w 1506850"/>
                <a:gd name="csY30" fmla="*/ 1413917 h 1413916"/>
                <a:gd name="csX31" fmla="*/ 1374088 w 1506850"/>
                <a:gd name="csY31" fmla="*/ 1325409 h 1413916"/>
                <a:gd name="csX32" fmla="*/ 1374088 w 1506850"/>
                <a:gd name="csY32" fmla="*/ 1214773 h 1413916"/>
                <a:gd name="csX33" fmla="*/ 1418342 w 1506850"/>
                <a:gd name="csY33" fmla="*/ 1214773 h 1413916"/>
                <a:gd name="csX34" fmla="*/ 1506850 w 1506850"/>
                <a:gd name="csY34" fmla="*/ 1126265 h 1413916"/>
                <a:gd name="csX35" fmla="*/ 1506850 w 1506850"/>
                <a:gd name="csY35" fmla="*/ 772233 h 1413916"/>
                <a:gd name="csX36" fmla="*/ 1416129 w 1506850"/>
                <a:gd name="csY36" fmla="*/ 683725 h 14139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1506850" h="1413916">
                  <a:moveTo>
                    <a:pt x="1416129" y="683725"/>
                  </a:moveTo>
                  <a:lnTo>
                    <a:pt x="1371875" y="683725"/>
                  </a:lnTo>
                  <a:lnTo>
                    <a:pt x="1371875" y="152676"/>
                  </a:lnTo>
                  <a:cubicBezTo>
                    <a:pt x="1371875" y="88508"/>
                    <a:pt x="1338685" y="30978"/>
                    <a:pt x="1283367" y="0"/>
                  </a:cubicBezTo>
                  <a:lnTo>
                    <a:pt x="1283367" y="396074"/>
                  </a:lnTo>
                  <a:cubicBezTo>
                    <a:pt x="1283367" y="469093"/>
                    <a:pt x="1223624" y="528836"/>
                    <a:pt x="1150605" y="528836"/>
                  </a:cubicBezTo>
                  <a:lnTo>
                    <a:pt x="840827" y="528836"/>
                  </a:lnTo>
                  <a:lnTo>
                    <a:pt x="840827" y="573090"/>
                  </a:lnTo>
                  <a:cubicBezTo>
                    <a:pt x="840827" y="597430"/>
                    <a:pt x="820912" y="617344"/>
                    <a:pt x="796573" y="617344"/>
                  </a:cubicBezTo>
                  <a:lnTo>
                    <a:pt x="708065" y="617344"/>
                  </a:lnTo>
                  <a:cubicBezTo>
                    <a:pt x="683725" y="617344"/>
                    <a:pt x="663811" y="597430"/>
                    <a:pt x="663811" y="573090"/>
                  </a:cubicBezTo>
                  <a:lnTo>
                    <a:pt x="663811" y="528836"/>
                  </a:lnTo>
                  <a:lnTo>
                    <a:pt x="354032" y="528836"/>
                  </a:lnTo>
                  <a:cubicBezTo>
                    <a:pt x="281013" y="528836"/>
                    <a:pt x="221270" y="469093"/>
                    <a:pt x="221270" y="396074"/>
                  </a:cubicBezTo>
                  <a:lnTo>
                    <a:pt x="221270" y="0"/>
                  </a:lnTo>
                  <a:cubicBezTo>
                    <a:pt x="165953" y="30978"/>
                    <a:pt x="132762" y="90721"/>
                    <a:pt x="132762" y="152676"/>
                  </a:cubicBezTo>
                  <a:lnTo>
                    <a:pt x="132762" y="683725"/>
                  </a:lnTo>
                  <a:lnTo>
                    <a:pt x="88508" y="683725"/>
                  </a:lnTo>
                  <a:cubicBezTo>
                    <a:pt x="39829" y="683725"/>
                    <a:pt x="0" y="723554"/>
                    <a:pt x="0" y="772233"/>
                  </a:cubicBezTo>
                  <a:lnTo>
                    <a:pt x="0" y="1126265"/>
                  </a:lnTo>
                  <a:cubicBezTo>
                    <a:pt x="0" y="1174945"/>
                    <a:pt x="39829" y="1214773"/>
                    <a:pt x="88508" y="1214773"/>
                  </a:cubicBezTo>
                  <a:lnTo>
                    <a:pt x="132762" y="1214773"/>
                  </a:lnTo>
                  <a:lnTo>
                    <a:pt x="132762" y="1325409"/>
                  </a:lnTo>
                  <a:cubicBezTo>
                    <a:pt x="132762" y="1374088"/>
                    <a:pt x="172591" y="1413917"/>
                    <a:pt x="221270" y="1413917"/>
                  </a:cubicBezTo>
                  <a:lnTo>
                    <a:pt x="309778" y="1413917"/>
                  </a:lnTo>
                  <a:lnTo>
                    <a:pt x="309778" y="1110777"/>
                  </a:lnTo>
                  <a:cubicBezTo>
                    <a:pt x="309778" y="1046608"/>
                    <a:pt x="362883" y="993503"/>
                    <a:pt x="427052" y="993503"/>
                  </a:cubicBezTo>
                  <a:lnTo>
                    <a:pt x="1079799" y="993503"/>
                  </a:lnTo>
                  <a:cubicBezTo>
                    <a:pt x="1143967" y="993503"/>
                    <a:pt x="1197072" y="1046608"/>
                    <a:pt x="1197072" y="1110777"/>
                  </a:cubicBezTo>
                  <a:lnTo>
                    <a:pt x="1197072" y="1413917"/>
                  </a:lnTo>
                  <a:lnTo>
                    <a:pt x="1285580" y="1413917"/>
                  </a:lnTo>
                  <a:cubicBezTo>
                    <a:pt x="1334259" y="1413917"/>
                    <a:pt x="1374088" y="1374088"/>
                    <a:pt x="1374088" y="1325409"/>
                  </a:cubicBezTo>
                  <a:lnTo>
                    <a:pt x="1374088" y="1214773"/>
                  </a:lnTo>
                  <a:lnTo>
                    <a:pt x="1418342" y="1214773"/>
                  </a:lnTo>
                  <a:cubicBezTo>
                    <a:pt x="1467022" y="1214773"/>
                    <a:pt x="1506850" y="1174945"/>
                    <a:pt x="1506850" y="1126265"/>
                  </a:cubicBezTo>
                  <a:lnTo>
                    <a:pt x="1506850" y="772233"/>
                  </a:lnTo>
                  <a:cubicBezTo>
                    <a:pt x="1504637" y="723554"/>
                    <a:pt x="1464809" y="683725"/>
                    <a:pt x="1416129" y="683725"/>
                  </a:cubicBezTo>
                  <a:close/>
                </a:path>
              </a:pathLst>
            </a:custGeom>
            <a:grpFill/>
            <a:ln w="22126" cap="flat">
              <a:noFill/>
              <a:prstDash val="solid"/>
              <a:miter/>
            </a:ln>
          </p:spPr>
          <p:txBody>
            <a:bodyPr/>
            <a:lstStyle/>
            <a:p>
              <a:endParaRPr lang="en-GB"/>
            </a:p>
          </p:txBody>
        </p:sp>
      </p:grpSp>
      <p:pic>
        <p:nvPicPr>
          <p:cNvPr id="18" name="Picture 17">
            <a:extLst>
              <a:ext uri="{FF2B5EF4-FFF2-40B4-BE49-F238E27FC236}">
                <a16:creationId xmlns:a16="http://schemas.microsoft.com/office/drawing/2014/main" id="{A7EF459D-1093-AE85-DF00-4580ED2E32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189" y="7311921"/>
            <a:ext cx="3500423" cy="2376787"/>
          </a:xfrm>
          <a:prstGeom prst="rect">
            <a:avLst/>
          </a:prstGeom>
        </p:spPr>
      </p:pic>
      <p:sp>
        <p:nvSpPr>
          <p:cNvPr id="19" name="TextBox 18">
            <a:extLst>
              <a:ext uri="{FF2B5EF4-FFF2-40B4-BE49-F238E27FC236}">
                <a16:creationId xmlns:a16="http://schemas.microsoft.com/office/drawing/2014/main" id="{266B32E6-212C-9D2B-158C-134E2E36CD7E}"/>
              </a:ext>
            </a:extLst>
          </p:cNvPr>
          <p:cNvSpPr txBox="1"/>
          <p:nvPr/>
        </p:nvSpPr>
        <p:spPr>
          <a:xfrm>
            <a:off x="371959" y="220182"/>
            <a:ext cx="6189262" cy="646331"/>
          </a:xfrm>
          <a:prstGeom prst="rect">
            <a:avLst/>
          </a:prstGeom>
          <a:noFill/>
        </p:spPr>
        <p:txBody>
          <a:bodyPr wrap="square" rtlCol="0">
            <a:spAutoFit/>
          </a:bodyPr>
          <a:lstStyle/>
          <a:p>
            <a:r>
              <a:rPr lang="en-GB" b="1" u="sng" dirty="0">
                <a:latin typeface="Open Sans" pitchFamily="2" charset="0"/>
                <a:ea typeface="Open Sans" pitchFamily="2" charset="0"/>
                <a:cs typeface="Open Sans" pitchFamily="2" charset="0"/>
              </a:rPr>
              <a:t>Activity 5</a:t>
            </a:r>
            <a:endParaRPr lang="en-GB" u="sng" dirty="0">
              <a:latin typeface="Open Sans" pitchFamily="2" charset="0"/>
              <a:ea typeface="Open Sans" pitchFamily="2" charset="0"/>
              <a:cs typeface="Open Sans" pitchFamily="2" charset="0"/>
            </a:endParaRPr>
          </a:p>
          <a:p>
            <a:endParaRPr lang="en-GB" b="1" u="sng" dirty="0"/>
          </a:p>
        </p:txBody>
      </p:sp>
      <p:sp>
        <p:nvSpPr>
          <p:cNvPr id="20" name="Oval 19">
            <a:extLst>
              <a:ext uri="{FF2B5EF4-FFF2-40B4-BE49-F238E27FC236}">
                <a16:creationId xmlns:a16="http://schemas.microsoft.com/office/drawing/2014/main" id="{F8FA7A1D-41A6-6705-D7BF-2E3FD745F1E2}"/>
              </a:ext>
            </a:extLst>
          </p:cNvPr>
          <p:cNvSpPr/>
          <p:nvPr/>
        </p:nvSpPr>
        <p:spPr>
          <a:xfrm>
            <a:off x="4483763" y="7915715"/>
            <a:ext cx="110314" cy="114300"/>
          </a:xfrm>
          <a:prstGeom prst="ellipse">
            <a:avLst/>
          </a:prstGeom>
          <a:solidFill>
            <a:srgbClr val="DD6E00"/>
          </a:solidFill>
          <a:ln>
            <a:solidFill>
              <a:srgbClr val="DD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7A4CB209-6EB1-90C2-1C43-62CB8DA6611A}"/>
              </a:ext>
            </a:extLst>
          </p:cNvPr>
          <p:cNvSpPr/>
          <p:nvPr/>
        </p:nvSpPr>
        <p:spPr>
          <a:xfrm>
            <a:off x="4565650" y="8841938"/>
            <a:ext cx="110314" cy="114300"/>
          </a:xfrm>
          <a:prstGeom prst="ellipse">
            <a:avLst/>
          </a:prstGeom>
          <a:solidFill>
            <a:srgbClr val="104862"/>
          </a:solid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2A194DEA-514B-B61C-6D4B-772CF7DF174D}"/>
              </a:ext>
            </a:extLst>
          </p:cNvPr>
          <p:cNvSpPr/>
          <p:nvPr/>
        </p:nvSpPr>
        <p:spPr>
          <a:xfrm>
            <a:off x="2416127" y="8386014"/>
            <a:ext cx="110314" cy="114300"/>
          </a:xfrm>
          <a:prstGeom prst="ellipse">
            <a:avLst/>
          </a:prstGeom>
          <a:solidFill>
            <a:srgbClr val="104862"/>
          </a:solid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4013BB4-0E6F-D172-3D0C-308E134B6F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5795" y="121845"/>
            <a:ext cx="1790054" cy="381480"/>
          </a:xfrm>
          <a:prstGeom prst="rect">
            <a:avLst/>
          </a:prstGeom>
        </p:spPr>
      </p:pic>
      <p:pic>
        <p:nvPicPr>
          <p:cNvPr id="23" name="Picture 22">
            <a:extLst>
              <a:ext uri="{FF2B5EF4-FFF2-40B4-BE49-F238E27FC236}">
                <a16:creationId xmlns:a16="http://schemas.microsoft.com/office/drawing/2014/main" id="{17FFE8A6-20B8-9DB2-12A0-721B5C911D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2726" y="9425934"/>
            <a:ext cx="1560485" cy="442482"/>
          </a:xfrm>
          <a:prstGeom prst="rect">
            <a:avLst/>
          </a:prstGeom>
        </p:spPr>
      </p:pic>
    </p:spTree>
    <p:extLst>
      <p:ext uri="{BB962C8B-B14F-4D97-AF65-F5344CB8AC3E}">
        <p14:creationId xmlns:p14="http://schemas.microsoft.com/office/powerpoint/2010/main" val="1456441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52CFC-0D4B-2214-EC8F-C66F5E8A2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92D5B-1510-9F79-CE02-150F25C88CC4}"/>
              </a:ext>
            </a:extLst>
          </p:cNvPr>
          <p:cNvSpPr>
            <a:spLocks noGrp="1"/>
          </p:cNvSpPr>
          <p:nvPr>
            <p:ph type="title"/>
          </p:nvPr>
        </p:nvSpPr>
        <p:spPr>
          <a:xfrm>
            <a:off x="471488" y="639699"/>
            <a:ext cx="5915025" cy="619470"/>
          </a:xfrm>
        </p:spPr>
        <p:txBody>
          <a:bodyPr/>
          <a:lstStyle/>
          <a:p>
            <a:r>
              <a:rPr lang="en-GB" dirty="0"/>
              <a:t>Compare the Two Backpacks</a:t>
            </a:r>
          </a:p>
        </p:txBody>
      </p:sp>
      <p:graphicFrame>
        <p:nvGraphicFramePr>
          <p:cNvPr id="75" name="Table 74">
            <a:extLst>
              <a:ext uri="{FF2B5EF4-FFF2-40B4-BE49-F238E27FC236}">
                <a16:creationId xmlns:a16="http://schemas.microsoft.com/office/drawing/2014/main" id="{CC9CBE8B-6AA8-4AB7-2E8E-87D3805572A8}"/>
              </a:ext>
            </a:extLst>
          </p:cNvPr>
          <p:cNvGraphicFramePr>
            <a:graphicFrameLocks noGrp="1"/>
          </p:cNvGraphicFramePr>
          <p:nvPr>
            <p:extLst>
              <p:ext uri="{D42A27DB-BD31-4B8C-83A1-F6EECF244321}">
                <p14:modId xmlns:p14="http://schemas.microsoft.com/office/powerpoint/2010/main" val="3845477203"/>
              </p:ext>
            </p:extLst>
          </p:nvPr>
        </p:nvGraphicFramePr>
        <p:xfrm>
          <a:off x="484139" y="1487684"/>
          <a:ext cx="5940000" cy="5760000"/>
        </p:xfrm>
        <a:graphic>
          <a:graphicData uri="http://schemas.openxmlformats.org/drawingml/2006/table">
            <a:tbl>
              <a:tblPr firstRow="1" bandRow="1">
                <a:tableStyleId>{5940675A-B579-460E-94D1-54222C63F5DA}</a:tableStyleId>
              </a:tblPr>
              <a:tblGrid>
                <a:gridCol w="1980000">
                  <a:extLst>
                    <a:ext uri="{9D8B030D-6E8A-4147-A177-3AD203B41FA5}">
                      <a16:colId xmlns:a16="http://schemas.microsoft.com/office/drawing/2014/main" val="1954944399"/>
                    </a:ext>
                  </a:extLst>
                </a:gridCol>
                <a:gridCol w="1980000">
                  <a:extLst>
                    <a:ext uri="{9D8B030D-6E8A-4147-A177-3AD203B41FA5}">
                      <a16:colId xmlns:a16="http://schemas.microsoft.com/office/drawing/2014/main" val="2834498824"/>
                    </a:ext>
                  </a:extLst>
                </a:gridCol>
                <a:gridCol w="1980000">
                  <a:extLst>
                    <a:ext uri="{9D8B030D-6E8A-4147-A177-3AD203B41FA5}">
                      <a16:colId xmlns:a16="http://schemas.microsoft.com/office/drawing/2014/main" val="3515784697"/>
                    </a:ext>
                  </a:extLst>
                </a:gridCol>
              </a:tblGrid>
              <a:tr h="1440000">
                <a:tc>
                  <a:txBody>
                    <a:bodyPr/>
                    <a:lstStyle/>
                    <a:p>
                      <a:pPr algn="ctr"/>
                      <a:r>
                        <a:rPr lang="en-GB" sz="1400" b="1" dirty="0">
                          <a:solidFill>
                            <a:schemeClr val="tx1"/>
                          </a:solidFill>
                          <a:latin typeface="Open Sans" pitchFamily="2" charset="0"/>
                          <a:ea typeface="Open Sans" pitchFamily="2" charset="0"/>
                          <a:cs typeface="Open Sans" pitchFamily="2" charset="0"/>
                        </a:rPr>
                        <a:t>Transport of material from Pakistan to factory B via plane</a:t>
                      </a:r>
                    </a:p>
                    <a:p>
                      <a:pPr algn="ctr"/>
                      <a:endParaRPr lang="en-GB" sz="1400" dirty="0">
                        <a:solidFill>
                          <a:schemeClr val="tx1"/>
                        </a:solidFill>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90kg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Emissions to make the cardboard  packaging for UK travel</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0.012kg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Production of new materials in Scotland</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10kg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p>
                      <a:pPr algn="ctr"/>
                      <a:endParaRPr lang="en-GB" sz="1400" dirty="0">
                        <a:solidFill>
                          <a:schemeClr val="tx1"/>
                        </a:solidFill>
                        <a:latin typeface="Open Sans" pitchFamily="2" charset="0"/>
                        <a:ea typeface="Open Sans" pitchFamily="2" charset="0"/>
                        <a:cs typeface="Open Sans" pitchFamily="2"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7579137"/>
                  </a:ext>
                </a:extLst>
              </a:tr>
              <a:tr h="1440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Transport of material from Scotland to factory A via lorry</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0.15kg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Transport of bags from factory A to shop by lorry</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0.2kg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Emissions of recycled plastic packaging for international travel</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0.003kg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8462101"/>
                  </a:ext>
                </a:extLst>
              </a:tr>
              <a:tr h="1440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Manufacturing of the bag in Factory A</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2kg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Transport of bags from factory B to shop by lorry</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0.13kg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Production of recycled material in Pakistan</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1.5kg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p>
                      <a:pPr algn="ctr"/>
                      <a:endParaRPr lang="en-GB" sz="1400" dirty="0">
                        <a:solidFill>
                          <a:schemeClr val="tx1"/>
                        </a:solidFill>
                        <a:latin typeface="Open Sans" pitchFamily="2" charset="0"/>
                        <a:ea typeface="Open Sans" pitchFamily="2" charset="0"/>
                        <a:cs typeface="Open Sans" pitchFamily="2"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9390691"/>
                  </a:ext>
                </a:extLst>
              </a:tr>
              <a:tr h="1440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Manufacturing of the bag in factory B</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algn="ctr"/>
                      <a:r>
                        <a:rPr lang="en-GB" sz="1400" dirty="0">
                          <a:solidFill>
                            <a:schemeClr val="tx1"/>
                          </a:solidFill>
                          <a:latin typeface="Open Sans" pitchFamily="2" charset="0"/>
                          <a:ea typeface="Open Sans" pitchFamily="2" charset="0"/>
                          <a:cs typeface="Open Sans" pitchFamily="2" charset="0"/>
                        </a:rPr>
                        <a:t>2kg CO</a:t>
                      </a:r>
                      <a:r>
                        <a:rPr lang="en-GB" sz="1400" baseline="-25000" dirty="0">
                          <a:solidFill>
                            <a:schemeClr val="tx1"/>
                          </a:solidFill>
                          <a:latin typeface="Open Sans" pitchFamily="2" charset="0"/>
                          <a:ea typeface="Open Sans" pitchFamily="2" charset="0"/>
                          <a:cs typeface="Open Sans" pitchFamily="2" charset="0"/>
                        </a:rPr>
                        <a:t>2</a:t>
                      </a:r>
                      <a:r>
                        <a:rPr lang="en-GB" sz="1400" dirty="0">
                          <a:solidFill>
                            <a:schemeClr val="tx1"/>
                          </a:solidFill>
                          <a:latin typeface="Open Sans" pitchFamily="2" charset="0"/>
                          <a:ea typeface="Open Sans" pitchFamily="2" charset="0"/>
                          <a:cs typeface="Open Sans" pitchFamily="2" charset="0"/>
                        </a:rPr>
                        <a:t> per year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400" dirty="0">
                        <a:solidFill>
                          <a:schemeClr val="tx1"/>
                        </a:solidFill>
                        <a:latin typeface="Open Sans" pitchFamily="2" charset="0"/>
                        <a:ea typeface="Open Sans" pitchFamily="2" charset="0"/>
                        <a:cs typeface="Open Sans" pitchFamily="2"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400" dirty="0">
                        <a:solidFill>
                          <a:schemeClr val="tx1"/>
                        </a:solidFill>
                        <a:latin typeface="Open Sans" pitchFamily="2" charset="0"/>
                        <a:ea typeface="Open Sans" pitchFamily="2" charset="0"/>
                        <a:cs typeface="Open Sans" pitchFamily="2"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344615"/>
                  </a:ext>
                </a:extLst>
              </a:tr>
            </a:tbl>
          </a:graphicData>
        </a:graphic>
      </p:graphicFrame>
      <p:sp>
        <p:nvSpPr>
          <p:cNvPr id="77" name="TextBox 76">
            <a:extLst>
              <a:ext uri="{FF2B5EF4-FFF2-40B4-BE49-F238E27FC236}">
                <a16:creationId xmlns:a16="http://schemas.microsoft.com/office/drawing/2014/main" id="{1F7605F7-2DB3-0622-E7D8-B2A404C6E40A}"/>
              </a:ext>
            </a:extLst>
          </p:cNvPr>
          <p:cNvSpPr txBox="1"/>
          <p:nvPr/>
        </p:nvSpPr>
        <p:spPr>
          <a:xfrm>
            <a:off x="371959" y="220182"/>
            <a:ext cx="6189262" cy="646331"/>
          </a:xfrm>
          <a:prstGeom prst="rect">
            <a:avLst/>
          </a:prstGeom>
          <a:noFill/>
        </p:spPr>
        <p:txBody>
          <a:bodyPr wrap="square" rtlCol="0">
            <a:spAutoFit/>
          </a:bodyPr>
          <a:lstStyle/>
          <a:p>
            <a:r>
              <a:rPr lang="en-GB" b="1" u="sng" dirty="0">
                <a:latin typeface="Open Sans" pitchFamily="2" charset="0"/>
                <a:ea typeface="Open Sans" pitchFamily="2" charset="0"/>
                <a:cs typeface="Open Sans" pitchFamily="2" charset="0"/>
              </a:rPr>
              <a:t>Activity 5</a:t>
            </a:r>
            <a:endParaRPr lang="en-GB" u="sng" dirty="0">
              <a:latin typeface="Open Sans" pitchFamily="2" charset="0"/>
              <a:ea typeface="Open Sans" pitchFamily="2" charset="0"/>
              <a:cs typeface="Open Sans" pitchFamily="2" charset="0"/>
            </a:endParaRPr>
          </a:p>
          <a:p>
            <a:endParaRPr lang="en-GB" b="1" u="sng" dirty="0"/>
          </a:p>
        </p:txBody>
      </p:sp>
      <p:pic>
        <p:nvPicPr>
          <p:cNvPr id="6" name="Picture 5">
            <a:extLst>
              <a:ext uri="{FF2B5EF4-FFF2-40B4-BE49-F238E27FC236}">
                <a16:creationId xmlns:a16="http://schemas.microsoft.com/office/drawing/2014/main" id="{5F87E903-D16E-ACE9-7042-75ABA0267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8" name="Picture 7">
            <a:extLst>
              <a:ext uri="{FF2B5EF4-FFF2-40B4-BE49-F238E27FC236}">
                <a16:creationId xmlns:a16="http://schemas.microsoft.com/office/drawing/2014/main" id="{FEE59E35-ADA9-A68B-A9FE-9AAE7BFFE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3885330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39B2-F54B-E22D-7BB5-0F255AA89E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14EA4C-7DAF-6721-E2BE-955B04805542}"/>
              </a:ext>
            </a:extLst>
          </p:cNvPr>
          <p:cNvSpPr txBox="1"/>
          <p:nvPr/>
        </p:nvSpPr>
        <p:spPr>
          <a:xfrm>
            <a:off x="371959" y="220182"/>
            <a:ext cx="6075336" cy="830997"/>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1 </a:t>
            </a:r>
            <a:r>
              <a:rPr lang="en-GB" sz="2400" u="sng" dirty="0">
                <a:latin typeface="Open Sans" pitchFamily="2" charset="0"/>
                <a:ea typeface="Open Sans" pitchFamily="2" charset="0"/>
                <a:cs typeface="Open Sans" pitchFamily="2" charset="0"/>
              </a:rPr>
              <a:t>Source 2</a:t>
            </a:r>
          </a:p>
          <a:p>
            <a:endParaRPr lang="en-GB" sz="2400" b="1" u="sng" dirty="0"/>
          </a:p>
        </p:txBody>
      </p:sp>
      <p:grpSp>
        <p:nvGrpSpPr>
          <p:cNvPr id="11" name="Group 10">
            <a:extLst>
              <a:ext uri="{FF2B5EF4-FFF2-40B4-BE49-F238E27FC236}">
                <a16:creationId xmlns:a16="http://schemas.microsoft.com/office/drawing/2014/main" id="{9500EA38-DD20-6931-3883-718EBE511452}"/>
              </a:ext>
            </a:extLst>
          </p:cNvPr>
          <p:cNvGrpSpPr/>
          <p:nvPr/>
        </p:nvGrpSpPr>
        <p:grpSpPr>
          <a:xfrm>
            <a:off x="1983783" y="1735810"/>
            <a:ext cx="3380156" cy="6804000"/>
            <a:chOff x="1983783" y="1735810"/>
            <a:chExt cx="3380156" cy="6804000"/>
          </a:xfrm>
        </p:grpSpPr>
        <p:sp>
          <p:nvSpPr>
            <p:cNvPr id="9" name="Rectangle: Rounded Corners 8">
              <a:extLst>
                <a:ext uri="{FF2B5EF4-FFF2-40B4-BE49-F238E27FC236}">
                  <a16:creationId xmlns:a16="http://schemas.microsoft.com/office/drawing/2014/main" id="{B5D6837F-1026-987D-A32F-F03D587B519F}"/>
                </a:ext>
              </a:extLst>
            </p:cNvPr>
            <p:cNvSpPr/>
            <p:nvPr/>
          </p:nvSpPr>
          <p:spPr>
            <a:xfrm>
              <a:off x="2056968" y="1766806"/>
              <a:ext cx="3132000" cy="6660000"/>
            </a:xfrm>
            <a:prstGeom prst="roundRect">
              <a:avLst>
                <a:gd name="adj" fmla="val 12234"/>
              </a:avLst>
            </a:prstGeom>
            <a:blipFill>
              <a:blip r:embed="rId3"/>
              <a:stretch>
                <a:fillRect/>
              </a:stretch>
            </a:blip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Tiktok ui overlay Images - Free Download on Freepik">
              <a:extLst>
                <a:ext uri="{FF2B5EF4-FFF2-40B4-BE49-F238E27FC236}">
                  <a16:creationId xmlns:a16="http://schemas.microsoft.com/office/drawing/2014/main" id="{A1459899-AB24-DA99-2889-24A39D02A37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73514" y1="46887" x2="73514" y2="46887"/>
                          <a14:foregroundMark x1="72027" y1="54245" x2="72027" y2="54245"/>
                          <a14:foregroundMark x1="72027" y1="68208" x2="72027" y2="68208"/>
                          <a14:foregroundMark x1="31486" y1="86415" x2="31486" y2="86415"/>
                          <a14:foregroundMark x1="28784" y1="86226" x2="65000" y2="87925"/>
                          <a14:foregroundMark x1="65000" y1="87925" x2="72703" y2="85566"/>
                          <a14:foregroundMark x1="72703" y1="85566" x2="72973" y2="85472"/>
                          <a14:foregroundMark x1="72027" y1="60755" x2="72027" y2="60755"/>
                          <a14:foregroundMark x1="72568" y1="75094" x2="72568" y2="75094"/>
                          <a14:foregroundMark x1="63649" y1="86226" x2="63649" y2="86226"/>
                          <a14:backgroundMark x1="49189" y1="23396" x2="43649" y2="67358"/>
                          <a14:backgroundMark x1="28243" y1="13774" x2="66351" y2="77925"/>
                          <a14:backgroundMark x1="66351" y1="77925" x2="55270" y2="81132"/>
                          <a14:backgroundMark x1="55270" y1="81132" x2="36486" y2="75283"/>
                          <a14:backgroundMark x1="36486" y1="75283" x2="41622" y2="49340"/>
                          <a14:backgroundMark x1="41622" y1="49340" x2="59054" y2="41226"/>
                          <a14:backgroundMark x1="59054" y1="41226" x2="68108" y2="31132"/>
                          <a14:backgroundMark x1="68108" y1="31132" x2="52432" y2="20189"/>
                          <a14:backgroundMark x1="52432" y1="20189" x2="27973" y2="13491"/>
                        </a14:backgroundRemoval>
                      </a14:imgEffect>
                    </a14:imgLayer>
                  </a14:imgProps>
                </a:ext>
                <a:ext uri="{28A0092B-C50C-407E-A947-70E740481C1C}">
                  <a14:useLocalDpi xmlns:a14="http://schemas.microsoft.com/office/drawing/2010/main" val="0"/>
                </a:ext>
              </a:extLst>
            </a:blip>
            <a:srcRect l="21448" t="8339" r="20957" b="7845"/>
            <a:stretch>
              <a:fillRect/>
            </a:stretch>
          </p:blipFill>
          <p:spPr bwMode="auto">
            <a:xfrm>
              <a:off x="1983783" y="1735810"/>
              <a:ext cx="3264081" cy="6804000"/>
            </a:xfrm>
            <a:prstGeom prst="rect">
              <a:avLst/>
            </a:prstGeom>
            <a:noFill/>
          </p:spPr>
        </p:pic>
        <p:sp>
          <p:nvSpPr>
            <p:cNvPr id="10" name="TextBox 9">
              <a:extLst>
                <a:ext uri="{FF2B5EF4-FFF2-40B4-BE49-F238E27FC236}">
                  <a16:creationId xmlns:a16="http://schemas.microsoft.com/office/drawing/2014/main" id="{F5222B11-C639-780D-4C83-F227C65C6D69}"/>
                </a:ext>
              </a:extLst>
            </p:cNvPr>
            <p:cNvSpPr txBox="1"/>
            <p:nvPr/>
          </p:nvSpPr>
          <p:spPr>
            <a:xfrm>
              <a:off x="2166127" y="2326037"/>
              <a:ext cx="2913682" cy="923330"/>
            </a:xfrm>
            <a:prstGeom prst="rect">
              <a:avLst/>
            </a:prstGeom>
            <a:noFill/>
          </p:spPr>
          <p:txBody>
            <a:bodyPr wrap="square" rtlCol="0">
              <a:spAutoFit/>
            </a:bodyPr>
            <a:lstStyle/>
            <a:p>
              <a:r>
                <a:rPr lang="en-GB" b="1" dirty="0">
                  <a:highlight>
                    <a:srgbClr val="FF0000"/>
                  </a:highlight>
                </a:rPr>
                <a:t>WHY WILL NOONE ADMIT THAT WIND TURBINES ARE A HUGE PROBLEM</a:t>
              </a:r>
            </a:p>
          </p:txBody>
        </p:sp>
        <p:sp>
          <p:nvSpPr>
            <p:cNvPr id="4" name="TextBox 3">
              <a:extLst>
                <a:ext uri="{FF2B5EF4-FFF2-40B4-BE49-F238E27FC236}">
                  <a16:creationId xmlns:a16="http://schemas.microsoft.com/office/drawing/2014/main" id="{AD41143B-B095-58DF-10F1-CB77B3F48933}"/>
                </a:ext>
              </a:extLst>
            </p:cNvPr>
            <p:cNvSpPr txBox="1"/>
            <p:nvPr/>
          </p:nvSpPr>
          <p:spPr>
            <a:xfrm>
              <a:off x="2158982" y="6610467"/>
              <a:ext cx="2913682" cy="646331"/>
            </a:xfrm>
            <a:prstGeom prst="rect">
              <a:avLst/>
            </a:prstGeom>
            <a:noFill/>
          </p:spPr>
          <p:txBody>
            <a:bodyPr wrap="square" rtlCol="0">
              <a:spAutoFit/>
            </a:bodyPr>
            <a:lstStyle/>
            <a:p>
              <a:pPr algn="ctr"/>
              <a:r>
                <a:rPr lang="en-GB" b="1" dirty="0">
                  <a:highlight>
                    <a:srgbClr val="FF0000"/>
                  </a:highlight>
                </a:rPr>
                <a:t>WHAT DO THEY HAVE TO HIDE?</a:t>
              </a:r>
            </a:p>
          </p:txBody>
        </p:sp>
        <p:sp>
          <p:nvSpPr>
            <p:cNvPr id="5" name="TextBox 4">
              <a:extLst>
                <a:ext uri="{FF2B5EF4-FFF2-40B4-BE49-F238E27FC236}">
                  <a16:creationId xmlns:a16="http://schemas.microsoft.com/office/drawing/2014/main" id="{50D15379-0A2F-03BC-A54D-DD46C04B9736}"/>
                </a:ext>
              </a:extLst>
            </p:cNvPr>
            <p:cNvSpPr txBox="1"/>
            <p:nvPr/>
          </p:nvSpPr>
          <p:spPr>
            <a:xfrm>
              <a:off x="2450257" y="3465039"/>
              <a:ext cx="2913682" cy="369332"/>
            </a:xfrm>
            <a:prstGeom prst="rect">
              <a:avLst/>
            </a:prstGeom>
            <a:noFill/>
          </p:spPr>
          <p:txBody>
            <a:bodyPr wrap="square" rtlCol="0">
              <a:spAutoFit/>
            </a:bodyPr>
            <a:lstStyle/>
            <a:p>
              <a:r>
                <a:rPr lang="en-GB" b="1" dirty="0">
                  <a:highlight>
                    <a:srgbClr val="FF0000"/>
                  </a:highlight>
                </a:rPr>
                <a:t>UGLY</a:t>
              </a:r>
            </a:p>
          </p:txBody>
        </p:sp>
        <p:sp>
          <p:nvSpPr>
            <p:cNvPr id="6" name="TextBox 5">
              <a:extLst>
                <a:ext uri="{FF2B5EF4-FFF2-40B4-BE49-F238E27FC236}">
                  <a16:creationId xmlns:a16="http://schemas.microsoft.com/office/drawing/2014/main" id="{A7ACD0A1-DF32-5C32-A6C1-9F694CDF269E}"/>
                </a:ext>
              </a:extLst>
            </p:cNvPr>
            <p:cNvSpPr txBox="1"/>
            <p:nvPr/>
          </p:nvSpPr>
          <p:spPr>
            <a:xfrm>
              <a:off x="3506664" y="4314249"/>
              <a:ext cx="1573145" cy="646331"/>
            </a:xfrm>
            <a:prstGeom prst="rect">
              <a:avLst/>
            </a:prstGeom>
            <a:noFill/>
          </p:spPr>
          <p:txBody>
            <a:bodyPr wrap="square" rtlCol="0">
              <a:spAutoFit/>
            </a:bodyPr>
            <a:lstStyle/>
            <a:p>
              <a:r>
                <a:rPr lang="en-GB" b="1" dirty="0">
                  <a:highlight>
                    <a:srgbClr val="FF0000"/>
                  </a:highlight>
                </a:rPr>
                <a:t>DANGEROUS TO LIFE</a:t>
              </a:r>
            </a:p>
          </p:txBody>
        </p:sp>
        <p:sp>
          <p:nvSpPr>
            <p:cNvPr id="7" name="TextBox 6">
              <a:extLst>
                <a:ext uri="{FF2B5EF4-FFF2-40B4-BE49-F238E27FC236}">
                  <a16:creationId xmlns:a16="http://schemas.microsoft.com/office/drawing/2014/main" id="{2ABD23D5-922C-D5EE-6803-83739D3A70FE}"/>
                </a:ext>
              </a:extLst>
            </p:cNvPr>
            <p:cNvSpPr txBox="1"/>
            <p:nvPr/>
          </p:nvSpPr>
          <p:spPr>
            <a:xfrm>
              <a:off x="2304734" y="5341592"/>
              <a:ext cx="2913682" cy="369332"/>
            </a:xfrm>
            <a:prstGeom prst="rect">
              <a:avLst/>
            </a:prstGeom>
            <a:noFill/>
          </p:spPr>
          <p:txBody>
            <a:bodyPr wrap="square" rtlCol="0">
              <a:spAutoFit/>
            </a:bodyPr>
            <a:lstStyle/>
            <a:p>
              <a:r>
                <a:rPr lang="en-GB" b="1" dirty="0">
                  <a:highlight>
                    <a:srgbClr val="FF0000"/>
                  </a:highlight>
                </a:rPr>
                <a:t>KILL BIRDS AND FISH</a:t>
              </a:r>
            </a:p>
          </p:txBody>
        </p:sp>
      </p:grpSp>
      <p:pic>
        <p:nvPicPr>
          <p:cNvPr id="13" name="Picture 12">
            <a:extLst>
              <a:ext uri="{FF2B5EF4-FFF2-40B4-BE49-F238E27FC236}">
                <a16:creationId xmlns:a16="http://schemas.microsoft.com/office/drawing/2014/main" id="{9A8C1CC7-76A5-E266-EA55-45B67769EE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5" name="Picture 14">
            <a:extLst>
              <a:ext uri="{FF2B5EF4-FFF2-40B4-BE49-F238E27FC236}">
                <a16:creationId xmlns:a16="http://schemas.microsoft.com/office/drawing/2014/main" id="{5959FDEA-DBC6-C3A2-6BF5-1EBFDDE70A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501393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1EBD-57B2-8160-1123-704AE79DBE4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3E3633D-0BE8-20E7-96C7-2314A16A8FCE}"/>
              </a:ext>
            </a:extLst>
          </p:cNvPr>
          <p:cNvSpPr txBox="1"/>
          <p:nvPr/>
        </p:nvSpPr>
        <p:spPr>
          <a:xfrm>
            <a:off x="371959" y="220182"/>
            <a:ext cx="6075336" cy="830997"/>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1 </a:t>
            </a:r>
            <a:r>
              <a:rPr lang="en-GB" sz="2400" u="sng" dirty="0">
                <a:latin typeface="Open Sans" pitchFamily="2" charset="0"/>
                <a:ea typeface="Open Sans" pitchFamily="2" charset="0"/>
                <a:cs typeface="Open Sans" pitchFamily="2" charset="0"/>
              </a:rPr>
              <a:t>Source 3</a:t>
            </a:r>
          </a:p>
          <a:p>
            <a:endParaRPr lang="en-GB" sz="2400" b="1" u="sng" dirty="0"/>
          </a:p>
        </p:txBody>
      </p:sp>
      <p:pic>
        <p:nvPicPr>
          <p:cNvPr id="1026" name="Picture 2">
            <a:extLst>
              <a:ext uri="{FF2B5EF4-FFF2-40B4-BE49-F238E27FC236}">
                <a16:creationId xmlns:a16="http://schemas.microsoft.com/office/drawing/2014/main" id="{BFD56C12-C069-EE8A-D234-1D6DB70B35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 r="36048"/>
          <a:stretch>
            <a:fillRect/>
          </a:stretch>
        </p:blipFill>
        <p:spPr bwMode="auto">
          <a:xfrm>
            <a:off x="220134" y="1178456"/>
            <a:ext cx="863599" cy="899652"/>
          </a:xfrm>
          <a:prstGeom prst="ellipse">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2EB56F5-EB56-3FDB-6378-4A07998710BF}"/>
              </a:ext>
            </a:extLst>
          </p:cNvPr>
          <p:cNvSpPr txBox="1"/>
          <p:nvPr/>
        </p:nvSpPr>
        <p:spPr>
          <a:xfrm>
            <a:off x="1270000" y="1185333"/>
            <a:ext cx="4995333" cy="830997"/>
          </a:xfrm>
          <a:prstGeom prst="rect">
            <a:avLst/>
          </a:prstGeom>
          <a:noFill/>
        </p:spPr>
        <p:txBody>
          <a:bodyPr wrap="square" rtlCol="0">
            <a:spAutoFit/>
          </a:bodyPr>
          <a:lstStyle/>
          <a:p>
            <a:r>
              <a:rPr lang="en-GB" sz="2400" dirty="0">
                <a:highlight>
                  <a:srgbClr val="000000"/>
                </a:highlight>
              </a:rPr>
              <a:t>NAME ON FB</a:t>
            </a:r>
          </a:p>
          <a:p>
            <a:r>
              <a:rPr lang="en-GB" sz="2400" dirty="0"/>
              <a:t>50m.</a:t>
            </a:r>
            <a:endParaRPr lang="en-GB" sz="2000" dirty="0"/>
          </a:p>
        </p:txBody>
      </p:sp>
      <p:pic>
        <p:nvPicPr>
          <p:cNvPr id="14" name="Picture 13">
            <a:extLst>
              <a:ext uri="{FF2B5EF4-FFF2-40B4-BE49-F238E27FC236}">
                <a16:creationId xmlns:a16="http://schemas.microsoft.com/office/drawing/2014/main" id="{E897180F-931F-90E8-719B-78F561A91308}"/>
              </a:ext>
            </a:extLst>
          </p:cNvPr>
          <p:cNvPicPr>
            <a:picLocks noChangeAspect="1"/>
          </p:cNvPicPr>
          <p:nvPr/>
        </p:nvPicPr>
        <p:blipFill>
          <a:blip r:embed="rId4"/>
          <a:stretch>
            <a:fillRect/>
          </a:stretch>
        </p:blipFill>
        <p:spPr>
          <a:xfrm>
            <a:off x="2091267" y="1628282"/>
            <a:ext cx="296333" cy="296333"/>
          </a:xfrm>
          <a:prstGeom prst="rect">
            <a:avLst/>
          </a:prstGeom>
        </p:spPr>
      </p:pic>
      <p:sp>
        <p:nvSpPr>
          <p:cNvPr id="15" name="TextBox 14">
            <a:extLst>
              <a:ext uri="{FF2B5EF4-FFF2-40B4-BE49-F238E27FC236}">
                <a16:creationId xmlns:a16="http://schemas.microsoft.com/office/drawing/2014/main" id="{8DAAFC39-F988-1A26-F665-51FEE5FC9D6F}"/>
              </a:ext>
            </a:extLst>
          </p:cNvPr>
          <p:cNvSpPr txBox="1"/>
          <p:nvPr/>
        </p:nvSpPr>
        <p:spPr>
          <a:xfrm>
            <a:off x="371959" y="2329005"/>
            <a:ext cx="6075336" cy="3170099"/>
          </a:xfrm>
          <a:prstGeom prst="rect">
            <a:avLst/>
          </a:prstGeom>
          <a:noFill/>
        </p:spPr>
        <p:txBody>
          <a:bodyPr wrap="square" rtlCol="0">
            <a:spAutoFit/>
          </a:bodyPr>
          <a:lstStyle/>
          <a:p>
            <a:r>
              <a:rPr lang="en-GB" sz="2000" dirty="0"/>
              <a:t>OMG just heard that most of Beachtown is going to be underwater by the end of the year. The world is getting HOTTER and the sea is getting HIGHER and there are all these HUGE STORMS. Can’t believe I might lose my beautiful beach-side house. </a:t>
            </a:r>
          </a:p>
          <a:p>
            <a:r>
              <a:rPr lang="en-GB" sz="2000" dirty="0"/>
              <a:t>I’VE LIVED HERE MY WHOLE LIFE, I’M NOT MOVING. FIX THIS @BEACHTOWN-MAYOR.</a:t>
            </a:r>
          </a:p>
          <a:p>
            <a:r>
              <a:rPr lang="en-GB" sz="2000" dirty="0"/>
              <a:t>Like and share if you agree that we should save our lovely town from this DISASTER</a:t>
            </a:r>
          </a:p>
          <a:p>
            <a:r>
              <a:rPr lang="en-GB" sz="2000" dirty="0"/>
              <a:t>🌅💖🌊🌊😢🤬 </a:t>
            </a:r>
          </a:p>
        </p:txBody>
      </p:sp>
      <p:pic>
        <p:nvPicPr>
          <p:cNvPr id="19" name="Picture 18">
            <a:extLst>
              <a:ext uri="{FF2B5EF4-FFF2-40B4-BE49-F238E27FC236}">
                <a16:creationId xmlns:a16="http://schemas.microsoft.com/office/drawing/2014/main" id="{2023DF2A-4ECE-9067-BF74-33E508F98999}"/>
              </a:ext>
            </a:extLst>
          </p:cNvPr>
          <p:cNvPicPr>
            <a:picLocks noChangeAspect="1"/>
          </p:cNvPicPr>
          <p:nvPr/>
        </p:nvPicPr>
        <p:blipFill>
          <a:blip r:embed="rId5"/>
          <a:stretch>
            <a:fillRect/>
          </a:stretch>
        </p:blipFill>
        <p:spPr>
          <a:xfrm>
            <a:off x="1600985" y="5499104"/>
            <a:ext cx="3321594" cy="3321594"/>
          </a:xfrm>
          <a:prstGeom prst="rect">
            <a:avLst/>
          </a:prstGeom>
        </p:spPr>
      </p:pic>
      <p:pic>
        <p:nvPicPr>
          <p:cNvPr id="4" name="Picture 3">
            <a:extLst>
              <a:ext uri="{FF2B5EF4-FFF2-40B4-BE49-F238E27FC236}">
                <a16:creationId xmlns:a16="http://schemas.microsoft.com/office/drawing/2014/main" id="{4EB1703A-235C-5A1A-758E-1A24B71B5F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3045" y="216129"/>
            <a:ext cx="1790054" cy="381480"/>
          </a:xfrm>
          <a:prstGeom prst="rect">
            <a:avLst/>
          </a:prstGeom>
        </p:spPr>
      </p:pic>
      <p:pic>
        <p:nvPicPr>
          <p:cNvPr id="5" name="Picture 4">
            <a:extLst>
              <a:ext uri="{FF2B5EF4-FFF2-40B4-BE49-F238E27FC236}">
                <a16:creationId xmlns:a16="http://schemas.microsoft.com/office/drawing/2014/main" id="{02ED7E2A-A1DF-4C56-6BEA-188222F45C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7" name="Picture 6">
            <a:extLst>
              <a:ext uri="{FF2B5EF4-FFF2-40B4-BE49-F238E27FC236}">
                <a16:creationId xmlns:a16="http://schemas.microsoft.com/office/drawing/2014/main" id="{98648083-C298-3D09-C1C8-5723965A55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4198737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70D96-B62F-A4D5-72F5-5AFE34C0502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B9DA709-F2DF-3D3A-3D4B-32396B3B5AB0}"/>
              </a:ext>
            </a:extLst>
          </p:cNvPr>
          <p:cNvSpPr txBox="1"/>
          <p:nvPr/>
        </p:nvSpPr>
        <p:spPr>
          <a:xfrm>
            <a:off x="371959" y="220182"/>
            <a:ext cx="6075336" cy="830997"/>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1 </a:t>
            </a:r>
            <a:r>
              <a:rPr lang="en-GB" sz="2400" u="sng" dirty="0">
                <a:latin typeface="Open Sans" pitchFamily="2" charset="0"/>
                <a:ea typeface="Open Sans" pitchFamily="2" charset="0"/>
                <a:cs typeface="Open Sans" pitchFamily="2" charset="0"/>
              </a:rPr>
              <a:t>Source 4</a:t>
            </a:r>
          </a:p>
          <a:p>
            <a:endParaRPr lang="en-GB" sz="2400" b="1" u="sng" dirty="0"/>
          </a:p>
        </p:txBody>
      </p:sp>
      <p:sp>
        <p:nvSpPr>
          <p:cNvPr id="12" name="TextBox 11">
            <a:extLst>
              <a:ext uri="{FF2B5EF4-FFF2-40B4-BE49-F238E27FC236}">
                <a16:creationId xmlns:a16="http://schemas.microsoft.com/office/drawing/2014/main" id="{C48E03B3-CADA-50BC-BE99-D546096C452D}"/>
              </a:ext>
            </a:extLst>
          </p:cNvPr>
          <p:cNvSpPr txBox="1"/>
          <p:nvPr/>
        </p:nvSpPr>
        <p:spPr>
          <a:xfrm>
            <a:off x="371959" y="1051179"/>
            <a:ext cx="3562378" cy="8710077"/>
          </a:xfrm>
          <a:prstGeom prst="rect">
            <a:avLst/>
          </a:prstGeom>
          <a:noFill/>
        </p:spPr>
        <p:txBody>
          <a:bodyPr wrap="square" rtlCol="0">
            <a:spAutoFit/>
          </a:bodyPr>
          <a:lstStyle/>
          <a:p>
            <a:pPr algn="ctr"/>
            <a:r>
              <a:rPr lang="en-GB" sz="2000" b="1" u="sng" dirty="0">
                <a:latin typeface="Open Sans" pitchFamily="2" charset="0"/>
                <a:ea typeface="Open Sans" pitchFamily="2" charset="0"/>
                <a:cs typeface="Open Sans" pitchFamily="2" charset="0"/>
              </a:rPr>
              <a:t>Disappearing Puffins</a:t>
            </a:r>
          </a:p>
          <a:p>
            <a:r>
              <a:rPr lang="en-GB" sz="2000" dirty="0">
                <a:latin typeface="Open Sans" pitchFamily="2" charset="0"/>
                <a:ea typeface="Open Sans" pitchFamily="2" charset="0"/>
                <a:cs typeface="Open Sans" pitchFamily="2" charset="0"/>
              </a:rPr>
              <a:t>Volunteers keeping track of puffin populations have raised the alarm on a steady decrease in numbers over the last few years. Since 2023, the number of puffins nesting at sites they survey has decreased by 10%. The same thing is happening in other areas of the country. </a:t>
            </a:r>
          </a:p>
          <a:p>
            <a:endParaRPr lang="en-GB" sz="2000" dirty="0">
              <a:latin typeface="Open Sans" pitchFamily="2" charset="0"/>
              <a:ea typeface="Open Sans" pitchFamily="2" charset="0"/>
              <a:cs typeface="Open Sans" pitchFamily="2" charset="0"/>
            </a:endParaRPr>
          </a:p>
          <a:p>
            <a:r>
              <a:rPr lang="en-GB" sz="2000" dirty="0">
                <a:latin typeface="Open Sans" pitchFamily="2" charset="0"/>
                <a:ea typeface="Open Sans" pitchFamily="2" charset="0"/>
                <a:cs typeface="Open Sans" pitchFamily="2" charset="0"/>
              </a:rPr>
              <a:t>In fact, research by the British Trust for Ornithology* suggests that our British puffin population may decrease by 90% by the year 2050. The study suggests that this is because of climate change causing warmer seas, which then means there are fewer fish for the puffins to feed on.</a:t>
            </a:r>
          </a:p>
          <a:p>
            <a:endParaRPr lang="en-GB" sz="2000" dirty="0">
              <a:latin typeface="Open Sans" pitchFamily="2" charset="0"/>
              <a:ea typeface="Open Sans" pitchFamily="2" charset="0"/>
              <a:cs typeface="Open Sans" pitchFamily="2" charset="0"/>
            </a:endParaRPr>
          </a:p>
          <a:p>
            <a:endParaRPr lang="en-GB" sz="2000" dirty="0">
              <a:latin typeface="Open Sans" pitchFamily="2" charset="0"/>
              <a:ea typeface="Open Sans" pitchFamily="2" charset="0"/>
              <a:cs typeface="Open Sans" pitchFamily="2" charset="0"/>
            </a:endParaRPr>
          </a:p>
          <a:p>
            <a:r>
              <a:rPr lang="en-GB" sz="2000" dirty="0">
                <a:latin typeface="Open Sans" pitchFamily="2" charset="0"/>
                <a:ea typeface="Open Sans" pitchFamily="2" charset="0"/>
                <a:cs typeface="Open Sans" pitchFamily="2" charset="0"/>
              </a:rPr>
              <a:t>*Ornithology means the study of birds</a:t>
            </a:r>
          </a:p>
        </p:txBody>
      </p:sp>
      <p:pic>
        <p:nvPicPr>
          <p:cNvPr id="14" name="Picture 13">
            <a:extLst>
              <a:ext uri="{FF2B5EF4-FFF2-40B4-BE49-F238E27FC236}">
                <a16:creationId xmlns:a16="http://schemas.microsoft.com/office/drawing/2014/main" id="{D30B2721-A28F-EDA0-FC29-056FB49B9476}"/>
              </a:ext>
            </a:extLst>
          </p:cNvPr>
          <p:cNvPicPr>
            <a:picLocks noChangeAspect="1"/>
          </p:cNvPicPr>
          <p:nvPr/>
        </p:nvPicPr>
        <p:blipFill>
          <a:blip r:embed="rId3"/>
          <a:stretch>
            <a:fillRect/>
          </a:stretch>
        </p:blipFill>
        <p:spPr>
          <a:xfrm>
            <a:off x="3781697" y="3271544"/>
            <a:ext cx="3076303" cy="3076303"/>
          </a:xfrm>
          <a:prstGeom prst="rect">
            <a:avLst/>
          </a:prstGeom>
        </p:spPr>
      </p:pic>
      <p:pic>
        <p:nvPicPr>
          <p:cNvPr id="5" name="Picture 4">
            <a:extLst>
              <a:ext uri="{FF2B5EF4-FFF2-40B4-BE49-F238E27FC236}">
                <a16:creationId xmlns:a16="http://schemas.microsoft.com/office/drawing/2014/main" id="{E155DBE6-4A20-0AD0-4BAC-42F6125E7F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7" name="Picture 6">
            <a:extLst>
              <a:ext uri="{FF2B5EF4-FFF2-40B4-BE49-F238E27FC236}">
                <a16:creationId xmlns:a16="http://schemas.microsoft.com/office/drawing/2014/main" id="{5ADAB963-B006-4C4A-A9B6-0F3DD2329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1498761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4CBB5-D888-769A-6EDB-599E9F660DA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835EE01-1D05-785A-E8D9-551ACCADDE12}"/>
              </a:ext>
            </a:extLst>
          </p:cNvPr>
          <p:cNvSpPr txBox="1"/>
          <p:nvPr/>
        </p:nvSpPr>
        <p:spPr>
          <a:xfrm>
            <a:off x="371959" y="220182"/>
            <a:ext cx="6075336" cy="830997"/>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1 </a:t>
            </a:r>
            <a:r>
              <a:rPr lang="en-GB" sz="2400" u="sng" dirty="0">
                <a:latin typeface="Open Sans" pitchFamily="2" charset="0"/>
                <a:ea typeface="Open Sans" pitchFamily="2" charset="0"/>
                <a:cs typeface="Open Sans" pitchFamily="2" charset="0"/>
              </a:rPr>
              <a:t>Source 5</a:t>
            </a:r>
          </a:p>
          <a:p>
            <a:endParaRPr lang="en-GB" sz="2400" b="1" u="sng" dirty="0"/>
          </a:p>
        </p:txBody>
      </p:sp>
      <p:sp>
        <p:nvSpPr>
          <p:cNvPr id="13" name="TextBox 12">
            <a:extLst>
              <a:ext uri="{FF2B5EF4-FFF2-40B4-BE49-F238E27FC236}">
                <a16:creationId xmlns:a16="http://schemas.microsoft.com/office/drawing/2014/main" id="{788F5DA7-B69F-84A2-D763-E7607655380D}"/>
              </a:ext>
            </a:extLst>
          </p:cNvPr>
          <p:cNvSpPr txBox="1"/>
          <p:nvPr/>
        </p:nvSpPr>
        <p:spPr>
          <a:xfrm>
            <a:off x="312732" y="4860411"/>
            <a:ext cx="6075336" cy="4278094"/>
          </a:xfrm>
          <a:prstGeom prst="rect">
            <a:avLst/>
          </a:prstGeom>
          <a:noFill/>
        </p:spPr>
        <p:txBody>
          <a:bodyPr wrap="square" rtlCol="0">
            <a:spAutoFit/>
          </a:bodyPr>
          <a:lstStyle/>
          <a:p>
            <a:r>
              <a:rPr lang="en-GB" sz="1600" dirty="0">
                <a:latin typeface="Open Sans" pitchFamily="2" charset="0"/>
                <a:ea typeface="Open Sans" pitchFamily="2" charset="0"/>
                <a:cs typeface="Open Sans" pitchFamily="2" charset="0"/>
              </a:rPr>
              <a:t>Wildfires are continuing in several parts of Europe, with Spain and Portugal being the worst-affected countries.</a:t>
            </a:r>
          </a:p>
          <a:p>
            <a:r>
              <a:rPr lang="en-GB" sz="1600" dirty="0">
                <a:latin typeface="Open Sans" pitchFamily="2" charset="0"/>
                <a:ea typeface="Open Sans" pitchFamily="2" charset="0"/>
                <a:cs typeface="Open Sans" pitchFamily="2" charset="0"/>
              </a:rPr>
              <a:t>Thousands of firefighters supported by soldiers and water-bombing aircraft battled over 20 major wildfires across western Spain on Monday.</a:t>
            </a:r>
          </a:p>
          <a:p>
            <a:endParaRPr lang="en-GB" sz="1600" dirty="0">
              <a:latin typeface="Open Sans" pitchFamily="2" charset="0"/>
              <a:ea typeface="Open Sans" pitchFamily="2" charset="0"/>
              <a:cs typeface="Open Sans" pitchFamily="2" charset="0"/>
            </a:endParaRPr>
          </a:p>
          <a:p>
            <a:r>
              <a:rPr lang="en-GB" sz="1600" dirty="0">
                <a:latin typeface="Open Sans" pitchFamily="2" charset="0"/>
                <a:ea typeface="Open Sans" pitchFamily="2" charset="0"/>
                <a:cs typeface="Open Sans" pitchFamily="2" charset="0"/>
              </a:rPr>
              <a:t>Officials say a record area of land has already been burnt and thousands of people have been evacuated for their safety.</a:t>
            </a:r>
          </a:p>
          <a:p>
            <a:endParaRPr lang="en-GB" sz="1600" dirty="0">
              <a:latin typeface="Open Sans" pitchFamily="2" charset="0"/>
              <a:ea typeface="Open Sans" pitchFamily="2" charset="0"/>
              <a:cs typeface="Open Sans" pitchFamily="2" charset="0"/>
            </a:endParaRPr>
          </a:p>
          <a:p>
            <a:r>
              <a:rPr lang="en-GB" sz="1600" dirty="0">
                <a:latin typeface="Open Sans" pitchFamily="2" charset="0"/>
                <a:ea typeface="Open Sans" pitchFamily="2" charset="0"/>
                <a:cs typeface="Open Sans" pitchFamily="2" charset="0"/>
              </a:rPr>
              <a:t>Fires have also broken out in parts of France, Greece, Turkey and the Balkans in Southeastern Europe. Climate change is making extreme heat in Europe more likely.</a:t>
            </a:r>
          </a:p>
          <a:p>
            <a:endParaRPr lang="en-GB" sz="1600" dirty="0">
              <a:latin typeface="Open Sans" pitchFamily="2" charset="0"/>
              <a:ea typeface="Open Sans" pitchFamily="2" charset="0"/>
              <a:cs typeface="Open Sans" pitchFamily="2" charset="0"/>
            </a:endParaRPr>
          </a:p>
          <a:p>
            <a:r>
              <a:rPr lang="en-GB" sz="1600" dirty="0">
                <a:latin typeface="Open Sans" pitchFamily="2" charset="0"/>
                <a:ea typeface="Open Sans" pitchFamily="2" charset="0"/>
                <a:cs typeface="Open Sans" pitchFamily="2" charset="0"/>
              </a:rPr>
              <a:t>On Tuesday, the World Meteorological Organization (the United Nations' weather and </a:t>
            </a:r>
            <a:r>
              <a:rPr lang="en-GB" sz="1600">
                <a:latin typeface="Open Sans" pitchFamily="2" charset="0"/>
                <a:ea typeface="Open Sans" pitchFamily="2" charset="0"/>
                <a:cs typeface="Open Sans" pitchFamily="2" charset="0"/>
              </a:rPr>
              <a:t>climate agency) said </a:t>
            </a:r>
            <a:r>
              <a:rPr lang="en-GB" sz="1600" dirty="0">
                <a:latin typeface="Open Sans" pitchFamily="2" charset="0"/>
                <a:ea typeface="Open Sans" pitchFamily="2" charset="0"/>
                <a:cs typeface="Open Sans" pitchFamily="2" charset="0"/>
              </a:rPr>
              <a:t>people will need to learn to live with the new normal of extreme heatwaves, which will occur more often and be more intense. </a:t>
            </a:r>
          </a:p>
        </p:txBody>
      </p:sp>
      <p:pic>
        <p:nvPicPr>
          <p:cNvPr id="15" name="Picture 14">
            <a:extLst>
              <a:ext uri="{FF2B5EF4-FFF2-40B4-BE49-F238E27FC236}">
                <a16:creationId xmlns:a16="http://schemas.microsoft.com/office/drawing/2014/main" id="{6B13477A-7B35-4CC6-5EA5-3416A99BA912}"/>
              </a:ext>
            </a:extLst>
          </p:cNvPr>
          <p:cNvPicPr>
            <a:picLocks noChangeAspect="1"/>
          </p:cNvPicPr>
          <p:nvPr/>
        </p:nvPicPr>
        <p:blipFill>
          <a:blip r:embed="rId3"/>
          <a:srcRect t="34870"/>
          <a:stretch>
            <a:fillRect/>
          </a:stretch>
        </p:blipFill>
        <p:spPr>
          <a:xfrm>
            <a:off x="312732" y="1555181"/>
            <a:ext cx="4964732" cy="2825897"/>
          </a:xfrm>
          <a:prstGeom prst="rect">
            <a:avLst/>
          </a:prstGeom>
        </p:spPr>
      </p:pic>
      <p:sp>
        <p:nvSpPr>
          <p:cNvPr id="17" name="TextBox 16">
            <a:extLst>
              <a:ext uri="{FF2B5EF4-FFF2-40B4-BE49-F238E27FC236}">
                <a16:creationId xmlns:a16="http://schemas.microsoft.com/office/drawing/2014/main" id="{D8F6C475-2494-7B3C-12CC-7B8B822081BB}"/>
              </a:ext>
            </a:extLst>
          </p:cNvPr>
          <p:cNvSpPr txBox="1"/>
          <p:nvPr/>
        </p:nvSpPr>
        <p:spPr>
          <a:xfrm>
            <a:off x="312732" y="800160"/>
            <a:ext cx="6075336" cy="830997"/>
          </a:xfrm>
          <a:prstGeom prst="rect">
            <a:avLst/>
          </a:prstGeom>
          <a:noFill/>
        </p:spPr>
        <p:txBody>
          <a:bodyPr wrap="square" rtlCol="0">
            <a:spAutoFit/>
          </a:bodyPr>
          <a:lstStyle/>
          <a:p>
            <a:r>
              <a:rPr lang="en-GB" sz="2400" b="1" dirty="0">
                <a:latin typeface="Open Sans" pitchFamily="2" charset="0"/>
                <a:ea typeface="Open Sans" pitchFamily="2" charset="0"/>
                <a:cs typeface="Open Sans" pitchFamily="2" charset="0"/>
              </a:rPr>
              <a:t>Wildfires in Europe spark concerns around Climate Change</a:t>
            </a:r>
          </a:p>
        </p:txBody>
      </p:sp>
      <p:sp>
        <p:nvSpPr>
          <p:cNvPr id="21" name="TextBox 20">
            <a:extLst>
              <a:ext uri="{FF2B5EF4-FFF2-40B4-BE49-F238E27FC236}">
                <a16:creationId xmlns:a16="http://schemas.microsoft.com/office/drawing/2014/main" id="{338B8156-0ABB-A9D6-9622-FC9AE004E2FA}"/>
              </a:ext>
            </a:extLst>
          </p:cNvPr>
          <p:cNvSpPr txBox="1"/>
          <p:nvPr/>
        </p:nvSpPr>
        <p:spPr>
          <a:xfrm>
            <a:off x="433954" y="4305102"/>
            <a:ext cx="5935850" cy="523220"/>
          </a:xfrm>
          <a:prstGeom prst="rect">
            <a:avLst/>
          </a:prstGeom>
          <a:noFill/>
        </p:spPr>
        <p:txBody>
          <a:bodyPr wrap="square">
            <a:spAutoFit/>
          </a:bodyPr>
          <a:lstStyle/>
          <a:p>
            <a:r>
              <a:rPr lang="en-GB" sz="1400" dirty="0">
                <a:latin typeface="Open Sans" pitchFamily="2" charset="0"/>
                <a:ea typeface="Open Sans" pitchFamily="2" charset="0"/>
                <a:cs typeface="Open Sans" pitchFamily="2" charset="0"/>
              </a:rPr>
              <a:t>A firefighter battles a wildfire in Oímbra, Spain.</a:t>
            </a:r>
          </a:p>
          <a:p>
            <a:r>
              <a:rPr lang="en-GB" sz="1400" dirty="0">
                <a:latin typeface="Open Sans" pitchFamily="2" charset="0"/>
                <a:ea typeface="Open Sans" pitchFamily="2" charset="0"/>
                <a:cs typeface="Open Sans" pitchFamily="2" charset="0"/>
              </a:rPr>
              <a:t>15</a:t>
            </a:r>
            <a:r>
              <a:rPr lang="en-GB" sz="1400" baseline="30000" dirty="0">
                <a:latin typeface="Open Sans" pitchFamily="2" charset="0"/>
                <a:ea typeface="Open Sans" pitchFamily="2" charset="0"/>
                <a:cs typeface="Open Sans" pitchFamily="2" charset="0"/>
              </a:rPr>
              <a:t>th</a:t>
            </a:r>
            <a:r>
              <a:rPr lang="en-GB" sz="1400" dirty="0">
                <a:latin typeface="Open Sans" pitchFamily="2" charset="0"/>
                <a:ea typeface="Open Sans" pitchFamily="2" charset="0"/>
                <a:cs typeface="Open Sans" pitchFamily="2" charset="0"/>
              </a:rPr>
              <a:t> August 2025</a:t>
            </a:r>
          </a:p>
        </p:txBody>
      </p:sp>
      <p:pic>
        <p:nvPicPr>
          <p:cNvPr id="5" name="Picture 4">
            <a:extLst>
              <a:ext uri="{FF2B5EF4-FFF2-40B4-BE49-F238E27FC236}">
                <a16:creationId xmlns:a16="http://schemas.microsoft.com/office/drawing/2014/main" id="{E36FF3E8-DBAD-1EBC-ACAC-B05D185DD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7" name="Picture 6">
            <a:extLst>
              <a:ext uri="{FF2B5EF4-FFF2-40B4-BE49-F238E27FC236}">
                <a16:creationId xmlns:a16="http://schemas.microsoft.com/office/drawing/2014/main" id="{587AB193-D69F-0F7F-CB7D-056E5A9C08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28918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9C3F5-0CA6-919D-7AEE-F987CC758CC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6C5CB8-417C-F216-9B7F-DACF33390682}"/>
              </a:ext>
            </a:extLst>
          </p:cNvPr>
          <p:cNvSpPr txBox="1"/>
          <p:nvPr/>
        </p:nvSpPr>
        <p:spPr>
          <a:xfrm>
            <a:off x="371959" y="220182"/>
            <a:ext cx="6075336" cy="461665"/>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2 </a:t>
            </a:r>
            <a:r>
              <a:rPr lang="en-GB" sz="2400" u="sng" dirty="0">
                <a:latin typeface="Open Sans" pitchFamily="2" charset="0"/>
                <a:ea typeface="Open Sans" pitchFamily="2" charset="0"/>
                <a:cs typeface="Open Sans" pitchFamily="2" charset="0"/>
              </a:rPr>
              <a:t>Source 1 (A)</a:t>
            </a:r>
          </a:p>
        </p:txBody>
      </p:sp>
      <p:pic>
        <p:nvPicPr>
          <p:cNvPr id="2" name="Picture 2" descr="Keeling Curve One Year">
            <a:extLst>
              <a:ext uri="{FF2B5EF4-FFF2-40B4-BE49-F238E27FC236}">
                <a16:creationId xmlns:a16="http://schemas.microsoft.com/office/drawing/2014/main" id="{E17EEB7B-B73E-E9A8-1416-F1E21F3DF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332" y="2374501"/>
            <a:ext cx="6075336" cy="30105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949273-8B07-C3C1-0F38-F6D67F4050DF}"/>
              </a:ext>
            </a:extLst>
          </p:cNvPr>
          <p:cNvSpPr txBox="1"/>
          <p:nvPr/>
        </p:nvSpPr>
        <p:spPr>
          <a:xfrm>
            <a:off x="391332" y="1007390"/>
            <a:ext cx="6210946" cy="923330"/>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Someone shows you this graph showing how much Carbon Dioxide gas was in the atmosphere over a year from May 2025 – May 2026.</a:t>
            </a:r>
          </a:p>
        </p:txBody>
      </p:sp>
      <p:sp>
        <p:nvSpPr>
          <p:cNvPr id="6" name="TextBox 5">
            <a:extLst>
              <a:ext uri="{FF2B5EF4-FFF2-40B4-BE49-F238E27FC236}">
                <a16:creationId xmlns:a16="http://schemas.microsoft.com/office/drawing/2014/main" id="{14C3A8EE-5BAB-B7CA-6399-7B25A8096AA5}"/>
              </a:ext>
            </a:extLst>
          </p:cNvPr>
          <p:cNvSpPr txBox="1"/>
          <p:nvPr/>
        </p:nvSpPr>
        <p:spPr>
          <a:xfrm>
            <a:off x="371959" y="6175684"/>
            <a:ext cx="6210946" cy="1754326"/>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They say:</a:t>
            </a:r>
          </a:p>
          <a:p>
            <a:pPr algn="ctr"/>
            <a:r>
              <a:rPr lang="en-GB" dirty="0">
                <a:latin typeface="Open Sans" pitchFamily="2" charset="0"/>
                <a:ea typeface="Open Sans" pitchFamily="2" charset="0"/>
                <a:cs typeface="Open Sans" pitchFamily="2" charset="0"/>
              </a:rPr>
              <a:t>“See, it’s totally normal for Carbon Dioxide levels to go up and down a bit, people are just being overdramatic.”</a:t>
            </a:r>
          </a:p>
          <a:p>
            <a:pPr algn="ctr"/>
            <a:endParaRPr lang="en-GB" dirty="0">
              <a:latin typeface="Open Sans" pitchFamily="2" charset="0"/>
              <a:ea typeface="Open Sans" pitchFamily="2" charset="0"/>
              <a:cs typeface="Open Sans" pitchFamily="2" charset="0"/>
            </a:endParaRPr>
          </a:p>
          <a:p>
            <a:pPr algn="ctr"/>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Is there anything you think they might not be telling you?</a:t>
            </a:r>
          </a:p>
        </p:txBody>
      </p:sp>
      <p:pic>
        <p:nvPicPr>
          <p:cNvPr id="8" name="Picture 7">
            <a:extLst>
              <a:ext uri="{FF2B5EF4-FFF2-40B4-BE49-F238E27FC236}">
                <a16:creationId xmlns:a16="http://schemas.microsoft.com/office/drawing/2014/main" id="{0C6642C1-61CD-A867-660D-A007C66539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0" name="Picture 9">
            <a:extLst>
              <a:ext uri="{FF2B5EF4-FFF2-40B4-BE49-F238E27FC236}">
                <a16:creationId xmlns:a16="http://schemas.microsoft.com/office/drawing/2014/main" id="{1B0FB5BD-A550-3B3E-A5E2-AA248A45C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384884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6A1EA-9C29-10B8-1C14-5A97E166B89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C361667-112A-ADB0-1447-2A8A4CD8D669}"/>
              </a:ext>
            </a:extLst>
          </p:cNvPr>
          <p:cNvSpPr txBox="1"/>
          <p:nvPr/>
        </p:nvSpPr>
        <p:spPr>
          <a:xfrm>
            <a:off x="323527" y="4222843"/>
            <a:ext cx="6210946" cy="5078313"/>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You can still see the increases and decreases of Carbon Dioxide every year, but what is happening to the overall amount over the years?</a:t>
            </a:r>
          </a:p>
          <a:p>
            <a:pPr marL="285750" indent="-285750">
              <a:buFontTx/>
              <a:buChar char="-"/>
            </a:pPr>
            <a:r>
              <a:rPr lang="en-GB" dirty="0">
                <a:latin typeface="Open Sans" pitchFamily="2" charset="0"/>
                <a:ea typeface="Open Sans" pitchFamily="2" charset="0"/>
                <a:cs typeface="Open Sans" pitchFamily="2" charset="0"/>
              </a:rPr>
              <a:t>What do you think causes the changes each year?</a:t>
            </a:r>
          </a:p>
          <a:p>
            <a:pPr marL="285750" indent="-285750">
              <a:buFontTx/>
              <a:buChar char="-"/>
            </a:pPr>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Then, you find this graph:</a:t>
            </a: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This one shows the change over the last 10,000 years. It tells a very different story! </a:t>
            </a:r>
          </a:p>
          <a:p>
            <a:r>
              <a:rPr lang="en-GB" dirty="0">
                <a:latin typeface="Open Sans" pitchFamily="2" charset="0"/>
                <a:ea typeface="Open Sans" pitchFamily="2" charset="0"/>
                <a:cs typeface="Open Sans" pitchFamily="2" charset="0"/>
              </a:rPr>
              <a:t>How did the person on the first graph try to trick you?</a:t>
            </a:r>
          </a:p>
        </p:txBody>
      </p:sp>
      <p:sp>
        <p:nvSpPr>
          <p:cNvPr id="3" name="TextBox 2">
            <a:extLst>
              <a:ext uri="{FF2B5EF4-FFF2-40B4-BE49-F238E27FC236}">
                <a16:creationId xmlns:a16="http://schemas.microsoft.com/office/drawing/2014/main" id="{DC80B23B-8FC5-F141-6932-B698DE2F72D7}"/>
              </a:ext>
            </a:extLst>
          </p:cNvPr>
          <p:cNvSpPr txBox="1"/>
          <p:nvPr/>
        </p:nvSpPr>
        <p:spPr>
          <a:xfrm>
            <a:off x="371959" y="220182"/>
            <a:ext cx="6075336" cy="461665"/>
          </a:xfrm>
          <a:prstGeom prst="rect">
            <a:avLst/>
          </a:prstGeom>
          <a:noFill/>
        </p:spPr>
        <p:txBody>
          <a:bodyPr wrap="square" rtlCol="0">
            <a:spAutoFit/>
          </a:bodyPr>
          <a:lstStyle/>
          <a:p>
            <a:r>
              <a:rPr lang="en-GB" sz="2400" b="1" u="sng" dirty="0">
                <a:solidFill>
                  <a:schemeClr val="accent5"/>
                </a:solidFill>
                <a:latin typeface="Open Sans" pitchFamily="2" charset="0"/>
                <a:ea typeface="Open Sans" pitchFamily="2" charset="0"/>
                <a:cs typeface="Open Sans" pitchFamily="2" charset="0"/>
              </a:rPr>
              <a:t>Activity 2 </a:t>
            </a:r>
            <a:r>
              <a:rPr lang="en-GB" sz="2400" u="sng" dirty="0">
                <a:solidFill>
                  <a:schemeClr val="accent5"/>
                </a:solidFill>
                <a:latin typeface="Open Sans" pitchFamily="2" charset="0"/>
                <a:ea typeface="Open Sans" pitchFamily="2" charset="0"/>
                <a:cs typeface="Open Sans" pitchFamily="2" charset="0"/>
              </a:rPr>
              <a:t>Source 1 (B)</a:t>
            </a:r>
          </a:p>
        </p:txBody>
      </p:sp>
      <p:pic>
        <p:nvPicPr>
          <p:cNvPr id="2" name="Picture 2">
            <a:extLst>
              <a:ext uri="{FF2B5EF4-FFF2-40B4-BE49-F238E27FC236}">
                <a16:creationId xmlns:a16="http://schemas.microsoft.com/office/drawing/2014/main" id="{07D3FEB8-6B8D-BDD3-EFEF-DD488FAC2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96498" y="1702843"/>
            <a:ext cx="5236934" cy="2520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21C0537-B65A-28AD-1FFF-D06AA139B1D0}"/>
              </a:ext>
            </a:extLst>
          </p:cNvPr>
          <p:cNvSpPr txBox="1"/>
          <p:nvPr/>
        </p:nvSpPr>
        <p:spPr>
          <a:xfrm>
            <a:off x="371959" y="738813"/>
            <a:ext cx="6210946" cy="923330"/>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You decide to do some more research. The first thing you find is this graph that shows the Carbon Dioxide levels from 1960 to 2026.</a:t>
            </a:r>
          </a:p>
        </p:txBody>
      </p:sp>
      <p:pic>
        <p:nvPicPr>
          <p:cNvPr id="7" name="Picture 6">
            <a:extLst>
              <a:ext uri="{FF2B5EF4-FFF2-40B4-BE49-F238E27FC236}">
                <a16:creationId xmlns:a16="http://schemas.microsoft.com/office/drawing/2014/main" id="{F22E73F1-6051-CB41-B149-E3A15E38D0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008"/>
          <a:stretch>
            <a:fillRect/>
          </a:stretch>
        </p:blipFill>
        <p:spPr bwMode="auto">
          <a:xfrm>
            <a:off x="969480" y="5917642"/>
            <a:ext cx="4919040" cy="239379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04E39F0-815A-74BD-1021-667B84F979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7644" y="9420503"/>
            <a:ext cx="1790054" cy="381480"/>
          </a:xfrm>
          <a:prstGeom prst="rect">
            <a:avLst/>
          </a:prstGeom>
        </p:spPr>
      </p:pic>
      <p:pic>
        <p:nvPicPr>
          <p:cNvPr id="15" name="Picture 14">
            <a:extLst>
              <a:ext uri="{FF2B5EF4-FFF2-40B4-BE49-F238E27FC236}">
                <a16:creationId xmlns:a16="http://schemas.microsoft.com/office/drawing/2014/main" id="{FB152C52-105A-1B05-6303-AC43A9321E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1782" y="9390002"/>
            <a:ext cx="1560485" cy="442482"/>
          </a:xfrm>
          <a:prstGeom prst="rect">
            <a:avLst/>
          </a:prstGeom>
        </p:spPr>
      </p:pic>
    </p:spTree>
    <p:extLst>
      <p:ext uri="{BB962C8B-B14F-4D97-AF65-F5344CB8AC3E}">
        <p14:creationId xmlns:p14="http://schemas.microsoft.com/office/powerpoint/2010/main" val="315893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DF13E-FE94-97F5-AB2F-EA1295A0C11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04D6C1-D8F0-9846-519B-018E5E8763E0}"/>
              </a:ext>
            </a:extLst>
          </p:cNvPr>
          <p:cNvSpPr txBox="1"/>
          <p:nvPr/>
        </p:nvSpPr>
        <p:spPr>
          <a:xfrm>
            <a:off x="371959" y="220182"/>
            <a:ext cx="6075336" cy="461665"/>
          </a:xfrm>
          <a:prstGeom prst="rect">
            <a:avLst/>
          </a:prstGeom>
          <a:noFill/>
        </p:spPr>
        <p:txBody>
          <a:bodyPr wrap="square" rtlCol="0">
            <a:spAutoFit/>
          </a:bodyPr>
          <a:lstStyle/>
          <a:p>
            <a:r>
              <a:rPr lang="en-GB" sz="2400" b="1" u="sng" dirty="0">
                <a:latin typeface="Open Sans" pitchFamily="2" charset="0"/>
                <a:ea typeface="Open Sans" pitchFamily="2" charset="0"/>
                <a:cs typeface="Open Sans" pitchFamily="2" charset="0"/>
              </a:rPr>
              <a:t>Activity 2 </a:t>
            </a:r>
            <a:r>
              <a:rPr lang="en-GB" sz="2400" u="sng" dirty="0">
                <a:latin typeface="Open Sans" pitchFamily="2" charset="0"/>
                <a:ea typeface="Open Sans" pitchFamily="2" charset="0"/>
                <a:cs typeface="Open Sans" pitchFamily="2" charset="0"/>
              </a:rPr>
              <a:t>Source 2 (A)</a:t>
            </a:r>
          </a:p>
        </p:txBody>
      </p:sp>
      <p:sp>
        <p:nvSpPr>
          <p:cNvPr id="5" name="TextBox 4">
            <a:extLst>
              <a:ext uri="{FF2B5EF4-FFF2-40B4-BE49-F238E27FC236}">
                <a16:creationId xmlns:a16="http://schemas.microsoft.com/office/drawing/2014/main" id="{83F7E7BD-EA4B-7490-FD89-C14C82E16C2B}"/>
              </a:ext>
            </a:extLst>
          </p:cNvPr>
          <p:cNvSpPr txBox="1"/>
          <p:nvPr/>
        </p:nvSpPr>
        <p:spPr>
          <a:xfrm>
            <a:off x="391332" y="720307"/>
            <a:ext cx="6210946" cy="369332"/>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You’re shopping and find a top with this label on it:</a:t>
            </a:r>
          </a:p>
        </p:txBody>
      </p:sp>
      <p:sp>
        <p:nvSpPr>
          <p:cNvPr id="6" name="TextBox 5">
            <a:extLst>
              <a:ext uri="{FF2B5EF4-FFF2-40B4-BE49-F238E27FC236}">
                <a16:creationId xmlns:a16="http://schemas.microsoft.com/office/drawing/2014/main" id="{BA950D40-2E43-BC9F-7E7A-12A756F11772}"/>
              </a:ext>
            </a:extLst>
          </p:cNvPr>
          <p:cNvSpPr txBox="1"/>
          <p:nvPr/>
        </p:nvSpPr>
        <p:spPr>
          <a:xfrm>
            <a:off x="371959" y="7154368"/>
            <a:ext cx="6210946" cy="2031325"/>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The shop even has a special bin to bring in your old clothing for recycling. Sounds great right! </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But wait! What’s that on the bottom of the label?</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Do you have any predictions on what tricks might have been played here?</a:t>
            </a:r>
          </a:p>
        </p:txBody>
      </p:sp>
      <p:grpSp>
        <p:nvGrpSpPr>
          <p:cNvPr id="10" name="Group 9">
            <a:extLst>
              <a:ext uri="{FF2B5EF4-FFF2-40B4-BE49-F238E27FC236}">
                <a16:creationId xmlns:a16="http://schemas.microsoft.com/office/drawing/2014/main" id="{B26911C7-D7A1-DE79-01CC-605289702B18}"/>
              </a:ext>
            </a:extLst>
          </p:cNvPr>
          <p:cNvGrpSpPr/>
          <p:nvPr/>
        </p:nvGrpSpPr>
        <p:grpSpPr>
          <a:xfrm>
            <a:off x="1021598" y="2079449"/>
            <a:ext cx="4876800" cy="4876800"/>
            <a:chOff x="1455549" y="2242548"/>
            <a:chExt cx="4876800" cy="4876800"/>
          </a:xfrm>
        </p:grpSpPr>
        <p:pic>
          <p:nvPicPr>
            <p:cNvPr id="7" name="Picture 6">
              <a:extLst>
                <a:ext uri="{FF2B5EF4-FFF2-40B4-BE49-F238E27FC236}">
                  <a16:creationId xmlns:a16="http://schemas.microsoft.com/office/drawing/2014/main" id="{8FDEFF81-5869-435D-D424-61A42D030FF9}"/>
                </a:ext>
              </a:extLst>
            </p:cNvPr>
            <p:cNvPicPr>
              <a:picLocks noChangeAspect="1"/>
            </p:cNvPicPr>
            <p:nvPr/>
          </p:nvPicPr>
          <p:blipFill>
            <a:blip r:embed="rId3"/>
            <a:stretch>
              <a:fillRect/>
            </a:stretch>
          </p:blipFill>
          <p:spPr>
            <a:xfrm rot="17725354">
              <a:off x="1455549" y="2242548"/>
              <a:ext cx="4876800" cy="4876800"/>
            </a:xfrm>
            <a:prstGeom prst="rect">
              <a:avLst/>
            </a:prstGeom>
          </p:spPr>
        </p:pic>
        <p:sp>
          <p:nvSpPr>
            <p:cNvPr id="8" name="TextBox 7">
              <a:extLst>
                <a:ext uri="{FF2B5EF4-FFF2-40B4-BE49-F238E27FC236}">
                  <a16:creationId xmlns:a16="http://schemas.microsoft.com/office/drawing/2014/main" id="{B81689F9-56F7-2388-A2A6-75D92B065278}"/>
                </a:ext>
              </a:extLst>
            </p:cNvPr>
            <p:cNvSpPr txBox="1"/>
            <p:nvPr/>
          </p:nvSpPr>
          <p:spPr>
            <a:xfrm rot="20456287">
              <a:off x="2258880" y="3706505"/>
              <a:ext cx="3425125" cy="2492990"/>
            </a:xfrm>
            <a:prstGeom prst="rect">
              <a:avLst/>
            </a:prstGeom>
            <a:noFill/>
          </p:spPr>
          <p:txBody>
            <a:bodyPr wrap="square" rtlCol="0">
              <a:spAutoFit/>
            </a:bodyPr>
            <a:lstStyle/>
            <a:p>
              <a:pPr algn="ctr"/>
              <a:r>
                <a:rPr lang="en-GB" sz="3600" dirty="0">
                  <a:latin typeface="Jessi Neue Medium" pitchFamily="50" charset="0"/>
                  <a:ea typeface="Jessi Neue Medium" pitchFamily="50" charset="0"/>
                  <a:cs typeface="Open Sans" pitchFamily="2" charset="0"/>
                </a:rPr>
                <a:t>Eco Choice!</a:t>
              </a:r>
            </a:p>
            <a:p>
              <a:pPr algn="ctr"/>
              <a:br>
                <a:rPr lang="en-GB" sz="2400" dirty="0">
                  <a:latin typeface="Open Sans" pitchFamily="2" charset="0"/>
                  <a:ea typeface="Open Sans" pitchFamily="2" charset="0"/>
                  <a:cs typeface="Open Sans" pitchFamily="2" charset="0"/>
                </a:rPr>
              </a:br>
              <a:r>
                <a:rPr lang="en-GB" sz="2400" dirty="0">
                  <a:latin typeface="Open Sans" pitchFamily="2" charset="0"/>
                  <a:ea typeface="Open Sans" pitchFamily="2" charset="0"/>
                  <a:cs typeface="Open Sans" pitchFamily="2" charset="0"/>
                </a:rPr>
                <a:t>Contains recycled materials</a:t>
              </a:r>
            </a:p>
            <a:p>
              <a:pPr algn="ctr"/>
              <a:endParaRPr lang="en-GB" sz="2400" dirty="0">
                <a:latin typeface="Open Sans" pitchFamily="2" charset="0"/>
                <a:ea typeface="Open Sans" pitchFamily="2" charset="0"/>
                <a:cs typeface="Open Sans" pitchFamily="2" charset="0"/>
              </a:endParaRPr>
            </a:p>
            <a:p>
              <a:pPr algn="ctr"/>
              <a:r>
                <a:rPr lang="en-GB" sz="2400" dirty="0">
                  <a:latin typeface="Open Sans" pitchFamily="2" charset="0"/>
                  <a:ea typeface="Open Sans" pitchFamily="2" charset="0"/>
                  <a:cs typeface="Open Sans" pitchFamily="2" charset="0"/>
                </a:rPr>
                <a:t>Carbon-neutral</a:t>
              </a:r>
            </a:p>
          </p:txBody>
        </p:sp>
        <p:sp>
          <p:nvSpPr>
            <p:cNvPr id="9" name="TextBox 8">
              <a:extLst>
                <a:ext uri="{FF2B5EF4-FFF2-40B4-BE49-F238E27FC236}">
                  <a16:creationId xmlns:a16="http://schemas.microsoft.com/office/drawing/2014/main" id="{2FD2ED47-ADD2-0649-B5DB-F517583F0004}"/>
                </a:ext>
              </a:extLst>
            </p:cNvPr>
            <p:cNvSpPr txBox="1"/>
            <p:nvPr/>
          </p:nvSpPr>
          <p:spPr>
            <a:xfrm rot="20456287">
              <a:off x="3109465" y="6258898"/>
              <a:ext cx="2777177" cy="215444"/>
            </a:xfrm>
            <a:prstGeom prst="rect">
              <a:avLst/>
            </a:prstGeom>
            <a:noFill/>
          </p:spPr>
          <p:txBody>
            <a:bodyPr wrap="square" rtlCol="0">
              <a:spAutoFit/>
            </a:bodyPr>
            <a:lstStyle/>
            <a:p>
              <a:pPr algn="ctr"/>
              <a:r>
                <a:rPr lang="en-GB" sz="400" dirty="0">
                  <a:latin typeface="Open Sans" pitchFamily="2" charset="0"/>
                  <a:ea typeface="Open Sans" pitchFamily="2" charset="0"/>
                  <a:cs typeface="Open Sans" pitchFamily="2" charset="0"/>
                </a:rPr>
                <a:t>Contains 5% recycled materials</a:t>
              </a:r>
              <a:br>
                <a:rPr lang="en-GB" sz="400" dirty="0">
                  <a:latin typeface="Open Sans" pitchFamily="2" charset="0"/>
                  <a:ea typeface="Open Sans" pitchFamily="2" charset="0"/>
                  <a:cs typeface="Open Sans" pitchFamily="2" charset="0"/>
                </a:rPr>
              </a:br>
              <a:r>
                <a:rPr lang="en-GB" sz="400" dirty="0">
                  <a:latin typeface="Open Sans" pitchFamily="2" charset="0"/>
                  <a:ea typeface="Open Sans" pitchFamily="2" charset="0"/>
                  <a:cs typeface="Open Sans" pitchFamily="2" charset="0"/>
                </a:rPr>
                <a:t>Made in the same factory as everything else using fossil fuels but we also planted some trees.</a:t>
              </a:r>
            </a:p>
          </p:txBody>
        </p:sp>
      </p:grpSp>
      <p:pic>
        <p:nvPicPr>
          <p:cNvPr id="11" name="Picture 10">
            <a:extLst>
              <a:ext uri="{FF2B5EF4-FFF2-40B4-BE49-F238E27FC236}">
                <a16:creationId xmlns:a16="http://schemas.microsoft.com/office/drawing/2014/main" id="{61ABB97C-3131-9593-B158-37FFD44F6E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3" name="Picture 12">
            <a:extLst>
              <a:ext uri="{FF2B5EF4-FFF2-40B4-BE49-F238E27FC236}">
                <a16:creationId xmlns:a16="http://schemas.microsoft.com/office/drawing/2014/main" id="{B0B69F43-3905-5067-8025-671973D52C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43965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46028-B2D3-61C1-35BF-F21098E2130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99F83B0-00FA-9532-1F47-CF30712D77F5}"/>
              </a:ext>
            </a:extLst>
          </p:cNvPr>
          <p:cNvSpPr txBox="1"/>
          <p:nvPr/>
        </p:nvSpPr>
        <p:spPr>
          <a:xfrm>
            <a:off x="304154" y="4176639"/>
            <a:ext cx="6210946" cy="3139321"/>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Doing a bit more research, you learn that this shop send a lot of their clothing from the recycling bin to rubbish dumps in other countries because it’s too expensive to recycle.</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You also learn that they didn’t even plant the trees, they paid someone else to do it for them. You can’t find any information on where or when the trees were planted. </a:t>
            </a:r>
          </a:p>
          <a:p>
            <a:endParaRPr lang="en-GB" dirty="0">
              <a:latin typeface="Open Sans" pitchFamily="2" charset="0"/>
              <a:ea typeface="Open Sans" pitchFamily="2" charset="0"/>
              <a:cs typeface="Open Sans" pitchFamily="2" charset="0"/>
            </a:endParaRPr>
          </a:p>
          <a:p>
            <a:r>
              <a:rPr lang="en-GB" dirty="0">
                <a:latin typeface="Open Sans" pitchFamily="2" charset="0"/>
                <a:ea typeface="Open Sans" pitchFamily="2" charset="0"/>
                <a:cs typeface="Open Sans" pitchFamily="2" charset="0"/>
              </a:rPr>
              <a:t>Why do you think this shop has exaggerated how eco-friendly their clothing is?</a:t>
            </a:r>
          </a:p>
        </p:txBody>
      </p:sp>
      <p:sp>
        <p:nvSpPr>
          <p:cNvPr id="3" name="TextBox 2">
            <a:extLst>
              <a:ext uri="{FF2B5EF4-FFF2-40B4-BE49-F238E27FC236}">
                <a16:creationId xmlns:a16="http://schemas.microsoft.com/office/drawing/2014/main" id="{7BFEA51D-1EF6-9F1E-D3A6-A6E30231BF8C}"/>
              </a:ext>
            </a:extLst>
          </p:cNvPr>
          <p:cNvSpPr txBox="1"/>
          <p:nvPr/>
        </p:nvSpPr>
        <p:spPr>
          <a:xfrm>
            <a:off x="371959" y="220182"/>
            <a:ext cx="6075336" cy="461665"/>
          </a:xfrm>
          <a:prstGeom prst="rect">
            <a:avLst/>
          </a:prstGeom>
          <a:noFill/>
        </p:spPr>
        <p:txBody>
          <a:bodyPr wrap="square" rtlCol="0">
            <a:spAutoFit/>
          </a:bodyPr>
          <a:lstStyle/>
          <a:p>
            <a:r>
              <a:rPr lang="en-GB" sz="2400" b="1" u="sng" dirty="0">
                <a:solidFill>
                  <a:schemeClr val="accent5"/>
                </a:solidFill>
                <a:latin typeface="Open Sans" pitchFamily="2" charset="0"/>
                <a:ea typeface="Open Sans" pitchFamily="2" charset="0"/>
                <a:cs typeface="Open Sans" pitchFamily="2" charset="0"/>
              </a:rPr>
              <a:t>Activity 2 </a:t>
            </a:r>
            <a:r>
              <a:rPr lang="en-GB" sz="2400" u="sng" dirty="0">
                <a:solidFill>
                  <a:schemeClr val="accent5"/>
                </a:solidFill>
                <a:latin typeface="Open Sans" pitchFamily="2" charset="0"/>
                <a:ea typeface="Open Sans" pitchFamily="2" charset="0"/>
                <a:cs typeface="Open Sans" pitchFamily="2" charset="0"/>
              </a:rPr>
              <a:t>Source 2 (B)</a:t>
            </a:r>
          </a:p>
        </p:txBody>
      </p:sp>
      <p:sp>
        <p:nvSpPr>
          <p:cNvPr id="5" name="TextBox 4">
            <a:extLst>
              <a:ext uri="{FF2B5EF4-FFF2-40B4-BE49-F238E27FC236}">
                <a16:creationId xmlns:a16="http://schemas.microsoft.com/office/drawing/2014/main" id="{A69D85DE-DBC6-1464-776D-0E0B6FD34480}"/>
              </a:ext>
            </a:extLst>
          </p:cNvPr>
          <p:cNvSpPr txBox="1"/>
          <p:nvPr/>
        </p:nvSpPr>
        <p:spPr>
          <a:xfrm>
            <a:off x="391332" y="1007390"/>
            <a:ext cx="6210946" cy="369332"/>
          </a:xfrm>
          <a:prstGeom prst="rect">
            <a:avLst/>
          </a:prstGeom>
          <a:noFill/>
        </p:spPr>
        <p:txBody>
          <a:bodyPr wrap="square" rtlCol="0">
            <a:spAutoFit/>
          </a:bodyPr>
          <a:lstStyle/>
          <a:p>
            <a:r>
              <a:rPr lang="en-GB" dirty="0">
                <a:latin typeface="Open Sans" pitchFamily="2" charset="0"/>
                <a:ea typeface="Open Sans" pitchFamily="2" charset="0"/>
                <a:cs typeface="Open Sans" pitchFamily="2" charset="0"/>
              </a:rPr>
              <a:t>You get out your magnifying glass and read this:</a:t>
            </a:r>
          </a:p>
        </p:txBody>
      </p:sp>
      <p:grpSp>
        <p:nvGrpSpPr>
          <p:cNvPr id="11" name="Group 10">
            <a:extLst>
              <a:ext uri="{FF2B5EF4-FFF2-40B4-BE49-F238E27FC236}">
                <a16:creationId xmlns:a16="http://schemas.microsoft.com/office/drawing/2014/main" id="{BFDE66AA-DF95-1136-A9B6-536688916068}"/>
              </a:ext>
            </a:extLst>
          </p:cNvPr>
          <p:cNvGrpSpPr/>
          <p:nvPr/>
        </p:nvGrpSpPr>
        <p:grpSpPr>
          <a:xfrm>
            <a:off x="391332" y="1603909"/>
            <a:ext cx="5759557" cy="1729353"/>
            <a:chOff x="352586" y="3815867"/>
            <a:chExt cx="6230319" cy="1691876"/>
          </a:xfrm>
        </p:grpSpPr>
        <p:pic>
          <p:nvPicPr>
            <p:cNvPr id="10" name="Picture 9">
              <a:extLst>
                <a:ext uri="{FF2B5EF4-FFF2-40B4-BE49-F238E27FC236}">
                  <a16:creationId xmlns:a16="http://schemas.microsoft.com/office/drawing/2014/main" id="{486330EF-75A2-7EFA-6143-A596863444FD}"/>
                </a:ext>
              </a:extLst>
            </p:cNvPr>
            <p:cNvPicPr>
              <a:picLocks noChangeAspect="1"/>
            </p:cNvPicPr>
            <p:nvPr/>
          </p:nvPicPr>
          <p:blipFill>
            <a:blip r:embed="rId3"/>
            <a:srcRect l="7456" r="5838" b="16240"/>
            <a:stretch>
              <a:fillRect/>
            </a:stretch>
          </p:blipFill>
          <p:spPr>
            <a:xfrm>
              <a:off x="352586" y="3815867"/>
              <a:ext cx="6230319" cy="1691876"/>
            </a:xfrm>
            <a:prstGeom prst="rect">
              <a:avLst/>
            </a:prstGeom>
          </p:spPr>
        </p:pic>
        <p:sp>
          <p:nvSpPr>
            <p:cNvPr id="4" name="TextBox 3">
              <a:extLst>
                <a:ext uri="{FF2B5EF4-FFF2-40B4-BE49-F238E27FC236}">
                  <a16:creationId xmlns:a16="http://schemas.microsoft.com/office/drawing/2014/main" id="{383A8766-C3A5-B769-39C5-C7F9D3D614B6}"/>
                </a:ext>
              </a:extLst>
            </p:cNvPr>
            <p:cNvSpPr txBox="1"/>
            <p:nvPr/>
          </p:nvSpPr>
          <p:spPr>
            <a:xfrm>
              <a:off x="632450" y="3937337"/>
              <a:ext cx="5659862" cy="1323439"/>
            </a:xfrm>
            <a:prstGeom prst="rect">
              <a:avLst/>
            </a:prstGeom>
            <a:noFill/>
          </p:spPr>
          <p:txBody>
            <a:bodyPr wrap="square" rtlCol="0">
              <a:spAutoFit/>
            </a:bodyPr>
            <a:lstStyle/>
            <a:p>
              <a:pPr algn="ctr"/>
              <a:r>
                <a:rPr lang="en-GB" sz="2000" dirty="0">
                  <a:latin typeface="Open Sans" pitchFamily="2" charset="0"/>
                  <a:ea typeface="Open Sans" pitchFamily="2" charset="0"/>
                  <a:cs typeface="Open Sans" pitchFamily="2" charset="0"/>
                </a:rPr>
                <a:t>Contains 5% recycled materials</a:t>
              </a:r>
              <a:br>
                <a:rPr lang="en-GB" sz="2000" dirty="0">
                  <a:latin typeface="Open Sans" pitchFamily="2" charset="0"/>
                  <a:ea typeface="Open Sans" pitchFamily="2" charset="0"/>
                  <a:cs typeface="Open Sans" pitchFamily="2" charset="0"/>
                </a:rPr>
              </a:br>
              <a:r>
                <a:rPr lang="en-GB" sz="2000" dirty="0">
                  <a:latin typeface="Open Sans" pitchFamily="2" charset="0"/>
                  <a:ea typeface="Open Sans" pitchFamily="2" charset="0"/>
                  <a:cs typeface="Open Sans" pitchFamily="2" charset="0"/>
                </a:rPr>
                <a:t>Made in the same factory as everything else using fossil fuels but we also planted some trees.</a:t>
              </a:r>
            </a:p>
          </p:txBody>
        </p:sp>
      </p:grpSp>
      <p:pic>
        <p:nvPicPr>
          <p:cNvPr id="13" name="Picture 12">
            <a:extLst>
              <a:ext uri="{FF2B5EF4-FFF2-40B4-BE49-F238E27FC236}">
                <a16:creationId xmlns:a16="http://schemas.microsoft.com/office/drawing/2014/main" id="{63824360-0D52-3194-DCE9-F7B2AAF4A554}"/>
              </a:ext>
            </a:extLst>
          </p:cNvPr>
          <p:cNvPicPr>
            <a:picLocks noChangeAspect="1"/>
          </p:cNvPicPr>
          <p:nvPr/>
        </p:nvPicPr>
        <p:blipFill>
          <a:blip r:embed="rId4">
            <a:duotone>
              <a:schemeClr val="accent5">
                <a:shade val="45000"/>
                <a:satMod val="135000"/>
              </a:schemeClr>
              <a:prstClr val="white"/>
            </a:duotone>
          </a:blip>
          <a:stretch>
            <a:fillRect/>
          </a:stretch>
        </p:blipFill>
        <p:spPr>
          <a:xfrm>
            <a:off x="5098295" y="2770452"/>
            <a:ext cx="1378058" cy="1378058"/>
          </a:xfrm>
          <a:prstGeom prst="rect">
            <a:avLst/>
          </a:prstGeom>
        </p:spPr>
      </p:pic>
      <p:pic>
        <p:nvPicPr>
          <p:cNvPr id="8" name="Picture 7">
            <a:extLst>
              <a:ext uri="{FF2B5EF4-FFF2-40B4-BE49-F238E27FC236}">
                <a16:creationId xmlns:a16="http://schemas.microsoft.com/office/drawing/2014/main" id="{91D26D87-B0A5-ED06-733E-E56BF4D3F4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7644" y="9303544"/>
            <a:ext cx="1790054" cy="381480"/>
          </a:xfrm>
          <a:prstGeom prst="rect">
            <a:avLst/>
          </a:prstGeom>
        </p:spPr>
      </p:pic>
      <p:pic>
        <p:nvPicPr>
          <p:cNvPr id="12" name="Picture 11">
            <a:extLst>
              <a:ext uri="{FF2B5EF4-FFF2-40B4-BE49-F238E27FC236}">
                <a16:creationId xmlns:a16="http://schemas.microsoft.com/office/drawing/2014/main" id="{95628129-F5D8-04FB-A035-EC4A9EBD67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1782" y="9273043"/>
            <a:ext cx="1560485" cy="442482"/>
          </a:xfrm>
          <a:prstGeom prst="rect">
            <a:avLst/>
          </a:prstGeom>
        </p:spPr>
      </p:pic>
    </p:spTree>
    <p:extLst>
      <p:ext uri="{BB962C8B-B14F-4D97-AF65-F5344CB8AC3E}">
        <p14:creationId xmlns:p14="http://schemas.microsoft.com/office/powerpoint/2010/main" val="6266252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3700B1CDDACC44A243EB7767F41C25" ma:contentTypeVersion="25" ma:contentTypeDescription="Create a new document." ma:contentTypeScope="" ma:versionID="aed4f157ccc2b02728ca4e26a33b9701">
  <xsd:schema xmlns:xsd="http://www.w3.org/2001/XMLSchema" xmlns:xs="http://www.w3.org/2001/XMLSchema" xmlns:p="http://schemas.microsoft.com/office/2006/metadata/properties" xmlns:ns1="http://schemas.microsoft.com/sharepoint/v3" xmlns:ns2="7852cd45-d928-4520-b405-b0dca5e2de77" xmlns:ns3="140d3cc9-4e80-48f5-878a-6eba01bac1cd" targetNamespace="http://schemas.microsoft.com/office/2006/metadata/properties" ma:root="true" ma:fieldsID="f93074763a535a7c3e5e672234f18037" ns1:_="" ns2:_="" ns3:_="">
    <xsd:import namespace="http://schemas.microsoft.com/sharepoint/v3"/>
    <xsd:import namespace="7852cd45-d928-4520-b405-b0dca5e2de77"/>
    <xsd:import namespace="140d3cc9-4e80-48f5-878a-6eba01bac1c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_Flow_SignoffStatus" minOccurs="0"/>
                <xsd:element ref="ns1:ReportOwner"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element name="ReportOwner" ma:index="30" nillable="true" ma:displayName="Owner" ma:description="Owner of this document" ma:list="UserInfo" ma:internalName="Report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852cd45-d928-4520-b405-b0dca5e2de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1946cac9-cf0b-4190-9ee0-b790031ae5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_Flow_SignoffStatus" ma:index="29" nillable="true" ma:displayName="Sign-off status"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0d3cc9-4e80-48f5-878a-6eba01bac1c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48b70417-5127-4461-852b-6e29bada4f7c}" ma:internalName="TaxCatchAll" ma:showField="CatchAllData" ma:web="140d3cc9-4e80-48f5-878a-6eba01bac1cd">
      <xsd:complexType>
        <xsd:complexContent>
          <xsd:extension base="dms:MultiChoiceLookup">
            <xsd:sequence>
              <xsd:element name="Value" type="dms:Lookup" maxOccurs="unbounded" minOccurs="0" nillable="true"/>
            </xsd:sequence>
          </xsd:extension>
        </xsd:complexContent>
      </xsd:complexType>
    </xsd:element>
    <xsd:element name="_dlc_DocId" ma:index="33" nillable="true" ma:displayName="Document ID Value" ma:description="The value of the document ID assigned to this item." ma:indexed="true" ma:internalName="_dlc_DocId" ma:readOnly="true">
      <xsd:simpleType>
        <xsd:restriction base="dms:Text"/>
      </xsd:simpleType>
    </xsd:element>
    <xsd:element name="_dlc_DocIdUrl" ma:index="3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31" ma:displayName="Ownership Team"/>
        <xsd:element name="keywords" minOccurs="0" maxOccurs="1" type="xsd:string" ma:index="3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2D1EEC22179D7E4097210C07AB08AB90" ma:contentTypeVersion="17" ma:contentTypeDescription="Create a new document." ma:contentTypeScope="" ma:versionID="eef064790112c8c1fe1859b9400081a1">
  <xsd:schema xmlns:xsd="http://www.w3.org/2001/XMLSchema" xmlns:xs="http://www.w3.org/2001/XMLSchema" xmlns:p="http://schemas.microsoft.com/office/2006/metadata/properties" xmlns:ns2="38f72b0c-d364-45aa-8d0e-26a2fa9b0f69" xmlns:ns3="80ecca74-b090-48ed-93da-038f7c8ba154" targetNamespace="http://schemas.microsoft.com/office/2006/metadata/properties" ma:root="true" ma:fieldsID="6b6a040c2b166b9343e08fdcd441425e" ns2:_="" ns3:_="">
    <xsd:import namespace="38f72b0c-d364-45aa-8d0e-26a2fa9b0f69"/>
    <xsd:import namespace="80ecca74-b090-48ed-93da-038f7c8ba15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f72b0c-d364-45aa-8d0e-26a2fa9b0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17661c9-a2bb-44fa-b533-8a1b1d679e72"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Notes" ma:index="23" nillable="true" ma:displayName="Notes" ma:format="Dropdown" ma:internalName="Notes">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0ecca74-b090-48ed-93da-038f7c8ba15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4596d9e5-93f9-457c-b478-0dd62561a82d}" ma:internalName="TaxCatchAll" ma:showField="CatchAllData" ma:web="80ecca74-b090-48ed-93da-038f7c8ba1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8f72b0c-d364-45aa-8d0e-26a2fa9b0f69">
      <Terms xmlns="http://schemas.microsoft.com/office/infopath/2007/PartnerControls"/>
    </lcf76f155ced4ddcb4097134ff3c332f>
    <TaxCatchAll xmlns="80ecca74-b090-48ed-93da-038f7c8ba154" xsi:nil="true"/>
    <Notes xmlns="38f72b0c-d364-45aa-8d0e-26a2fa9b0f69"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782FA-90E0-4D50-BAAC-3B20326E1B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52cd45-d928-4520-b405-b0dca5e2de77"/>
    <ds:schemaRef ds:uri="140d3cc9-4e80-48f5-878a-6eba01bac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390DF9-1661-4BA9-B17E-616A60CF55B9}"/>
</file>

<file path=customXml/itemProps3.xml><?xml version="1.0" encoding="utf-8"?>
<ds:datastoreItem xmlns:ds="http://schemas.openxmlformats.org/officeDocument/2006/customXml" ds:itemID="{EEB5D62A-9DD4-4418-8251-0BAE6BD2CB7F}">
  <ds:schemaRefs>
    <ds:schemaRef ds:uri="http://schemas.microsoft.com/office/2006/metadata/properties"/>
    <ds:schemaRef ds:uri="http://schemas.microsoft.com/office/infopath/2007/PartnerControls"/>
    <ds:schemaRef ds:uri="1c50caca-bc18-48c1-a9bc-77e0e4a33d48"/>
    <ds:schemaRef ds:uri="a9455b58-11d2-4508-a94e-a575f7756c22"/>
    <ds:schemaRef ds:uri="7852cd45-d928-4520-b405-b0dca5e2de77"/>
    <ds:schemaRef ds:uri="140d3cc9-4e80-48f5-878a-6eba01bac1cd"/>
    <ds:schemaRef ds:uri="http://schemas.microsoft.com/sharepoint/v3"/>
  </ds:schemaRefs>
</ds:datastoreItem>
</file>

<file path=customXml/itemProps4.xml><?xml version="1.0" encoding="utf-8"?>
<ds:datastoreItem xmlns:ds="http://schemas.openxmlformats.org/officeDocument/2006/customXml" ds:itemID="{E25B2B45-2879-4ADB-8277-C5FA12DA16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36200</TotalTime>
  <Words>2179</Words>
  <Application>Microsoft Office PowerPoint</Application>
  <PresentationFormat>A4 Paper (210x297 mm)</PresentationFormat>
  <Paragraphs>223</Paragraphs>
  <Slides>16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Jessi Neue Medium</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Compare the Two Backpacks</vt:lpstr>
      <vt:lpstr>Compare the Two Backpacks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Brigg</dc:creator>
  <cp:lastModifiedBy>Jo Harris</cp:lastModifiedBy>
  <cp:revision>39</cp:revision>
  <dcterms:created xsi:type="dcterms:W3CDTF">2026-04-03T09:07:47Z</dcterms:created>
  <dcterms:modified xsi:type="dcterms:W3CDTF">2026-09-07T09:48:14Z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0x0101002D1EEC22179D7E4097210C07AB08AB90</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_dlc_DocIdItemGuid">
    <vt:lpwstr>280eb4c3-b6fe-490a-ab37-5837f22889e8</vt:lpwstr>
  </property>
</Properties>
</file>