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2.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402" r:id="rId2"/>
    <p:sldId id="328" r:id="rId3"/>
    <p:sldId id="325" r:id="rId4"/>
    <p:sldId id="333" r:id="rId5"/>
    <p:sldId id="258" r:id="rId6"/>
    <p:sldId id="346" r:id="rId7"/>
    <p:sldId id="268" r:id="rId8"/>
    <p:sldId id="326" r:id="rId9"/>
    <p:sldId id="278" r:id="rId10"/>
    <p:sldId id="401" r:id="rId11"/>
    <p:sldId id="338" r:id="rId12"/>
    <p:sldId id="259" r:id="rId13"/>
    <p:sldId id="400" r:id="rId14"/>
    <p:sldId id="337" r:id="rId15"/>
    <p:sldId id="265" r:id="rId16"/>
    <p:sldId id="264" r:id="rId17"/>
    <p:sldId id="269" r:id="rId18"/>
    <p:sldId id="282" r:id="rId19"/>
    <p:sldId id="309" r:id="rId20"/>
    <p:sldId id="311" r:id="rId21"/>
    <p:sldId id="331" r:id="rId22"/>
    <p:sldId id="324" r:id="rId23"/>
    <p:sldId id="332" r:id="rId24"/>
    <p:sldId id="323" r:id="rId25"/>
    <p:sldId id="403"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27D"/>
    <a:srgbClr val="582C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93C428-5045-47B8-95E4-0F51D63FF720}" v="192" dt="2024-06-06T20:06:02.1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9833" autoAdjust="0"/>
  </p:normalViewPr>
  <p:slideViewPr>
    <p:cSldViewPr snapToGrid="0" snapToObjects="1">
      <p:cViewPr varScale="1">
        <p:scale>
          <a:sx n="130" d="100"/>
          <a:sy n="130" d="100"/>
        </p:scale>
        <p:origin x="792" y="126"/>
      </p:cViewPr>
      <p:guideLst/>
    </p:cSldViewPr>
  </p:slideViewPr>
  <p:notesTextViewPr>
    <p:cViewPr>
      <p:scale>
        <a:sx n="1" d="1"/>
        <a:sy n="1" d="1"/>
      </p:scale>
      <p:origin x="0" y="0"/>
    </p:cViewPr>
  </p:notesTextViewPr>
  <p:sorterViewPr>
    <p:cViewPr>
      <p:scale>
        <a:sx n="100" d="100"/>
        <a:sy n="100" d="100"/>
      </p:scale>
      <p:origin x="0" y="-319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35" Type="http://schemas.openxmlformats.org/officeDocument/2006/relationships/customXml" Target="../customXml/item2.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Gamesby" clId="Web-{7A93C428-5045-47B8-95E4-0F51D63FF720}"/>
    <pc:docChg chg="modSld">
      <pc:chgData name="Rob Gamesby" userId="" providerId="" clId="Web-{7A93C428-5045-47B8-95E4-0F51D63FF720}" dt="2024-06-06T20:06:02.191" v="116"/>
      <pc:docMkLst>
        <pc:docMk/>
      </pc:docMkLst>
      <pc:sldChg chg="modSp">
        <pc:chgData name="Rob Gamesby" userId="" providerId="" clId="Web-{7A93C428-5045-47B8-95E4-0F51D63FF720}" dt="2024-06-06T20:02:58.965" v="69" actId="1076"/>
        <pc:sldMkLst>
          <pc:docMk/>
          <pc:sldMk cId="586158653" sldId="311"/>
        </pc:sldMkLst>
        <pc:spChg chg="mod">
          <ac:chgData name="Rob Gamesby" userId="" providerId="" clId="Web-{7A93C428-5045-47B8-95E4-0F51D63FF720}" dt="2024-06-06T19:59:31.473" v="17" actId="20577"/>
          <ac:spMkLst>
            <pc:docMk/>
            <pc:sldMk cId="586158653" sldId="311"/>
            <ac:spMk id="2" creationId="{AD2571A5-86B0-2373-39EC-6C3016D29B7E}"/>
          </ac:spMkLst>
        </pc:spChg>
        <pc:spChg chg="mod">
          <ac:chgData name="Rob Gamesby" userId="" providerId="" clId="Web-{7A93C428-5045-47B8-95E4-0F51D63FF720}" dt="2024-06-06T19:58:23.439" v="13" actId="14100"/>
          <ac:spMkLst>
            <pc:docMk/>
            <pc:sldMk cId="586158653" sldId="311"/>
            <ac:spMk id="3" creationId="{78779C9A-4175-E218-CE1C-13D336ED0BAC}"/>
          </ac:spMkLst>
        </pc:spChg>
        <pc:spChg chg="mod">
          <ac:chgData name="Rob Gamesby" userId="" providerId="" clId="Web-{7A93C428-5045-47B8-95E4-0F51D63FF720}" dt="2024-06-06T19:57:06.030" v="0" actId="14100"/>
          <ac:spMkLst>
            <pc:docMk/>
            <pc:sldMk cId="586158653" sldId="311"/>
            <ac:spMk id="4" creationId="{5F04920A-D44F-1B40-A1F0-C4A35715D9EE}"/>
          </ac:spMkLst>
        </pc:spChg>
        <pc:spChg chg="mod">
          <ac:chgData name="Rob Gamesby" userId="" providerId="" clId="Web-{7A93C428-5045-47B8-95E4-0F51D63FF720}" dt="2024-06-06T20:00:54.960" v="45" actId="1076"/>
          <ac:spMkLst>
            <pc:docMk/>
            <pc:sldMk cId="586158653" sldId="311"/>
            <ac:spMk id="9" creationId="{4F5C7E81-CD5C-770E-2F19-374940DC6595}"/>
          </ac:spMkLst>
        </pc:spChg>
        <pc:spChg chg="mod">
          <ac:chgData name="Rob Gamesby" userId="" providerId="" clId="Web-{7A93C428-5045-47B8-95E4-0F51D63FF720}" dt="2024-06-06T20:02:53.699" v="68" actId="1076"/>
          <ac:spMkLst>
            <pc:docMk/>
            <pc:sldMk cId="586158653" sldId="311"/>
            <ac:spMk id="14" creationId="{7A42AA9B-DDCD-9BDB-F406-DCE56D67D229}"/>
          </ac:spMkLst>
        </pc:spChg>
        <pc:spChg chg="mod">
          <ac:chgData name="Rob Gamesby" userId="" providerId="" clId="Web-{7A93C428-5045-47B8-95E4-0F51D63FF720}" dt="2024-06-06T20:02:58.965" v="69" actId="1076"/>
          <ac:spMkLst>
            <pc:docMk/>
            <pc:sldMk cId="586158653" sldId="311"/>
            <ac:spMk id="15" creationId="{31B82D78-8948-BB96-8FAA-6641D48159CB}"/>
          </ac:spMkLst>
        </pc:spChg>
        <pc:graphicFrameChg chg="mod">
          <ac:chgData name="Rob Gamesby" userId="" providerId="" clId="Web-{7A93C428-5045-47B8-95E4-0F51D63FF720}" dt="2024-06-06T20:02:50.980" v="67" actId="1076"/>
          <ac:graphicFrameMkLst>
            <pc:docMk/>
            <pc:sldMk cId="586158653" sldId="311"/>
            <ac:graphicFrameMk id="8" creationId="{AB018919-0AC5-8F95-3573-23D4B13428F1}"/>
          </ac:graphicFrameMkLst>
        </pc:graphicFrameChg>
      </pc:sldChg>
      <pc:sldChg chg="addSp modSp addAnim">
        <pc:chgData name="Rob Gamesby" userId="" providerId="" clId="Web-{7A93C428-5045-47B8-95E4-0F51D63FF720}" dt="2024-06-06T20:06:02.191" v="116"/>
        <pc:sldMkLst>
          <pc:docMk/>
          <pc:sldMk cId="2751466013" sldId="323"/>
        </pc:sldMkLst>
        <pc:spChg chg="mod">
          <ac:chgData name="Rob Gamesby" userId="" providerId="" clId="Web-{7A93C428-5045-47B8-95E4-0F51D63FF720}" dt="2024-06-06T20:04:11.437" v="73" actId="14100"/>
          <ac:spMkLst>
            <pc:docMk/>
            <pc:sldMk cId="2751466013" sldId="323"/>
            <ac:spMk id="3" creationId="{CC6525DC-8CCF-D765-D76D-40FBD54E56C2}"/>
          </ac:spMkLst>
        </pc:spChg>
        <pc:spChg chg="add mod">
          <ac:chgData name="Rob Gamesby" userId="" providerId="" clId="Web-{7A93C428-5045-47B8-95E4-0F51D63FF720}" dt="2024-06-06T20:05:54.550" v="114" actId="1076"/>
          <ac:spMkLst>
            <pc:docMk/>
            <pc:sldMk cId="2751466013" sldId="323"/>
            <ac:spMk id="4" creationId="{FF457898-8265-33FC-F943-03CAB7C4FC66}"/>
          </ac:spMkLst>
        </pc:spChg>
        <pc:spChg chg="add mod ord">
          <ac:chgData name="Rob Gamesby" userId="" providerId="" clId="Web-{7A93C428-5045-47B8-95E4-0F51D63FF720}" dt="2024-06-06T20:05:58.659" v="115"/>
          <ac:spMkLst>
            <pc:docMk/>
            <pc:sldMk cId="2751466013" sldId="323"/>
            <ac:spMk id="5" creationId="{B9C211CD-6040-C744-1821-0C48898263E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E3F7D1-C7C2-4F80-9FCE-90D667FA8EB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2C552525-DBD3-485A-A270-AF512BA14128}">
      <dgm:prSet/>
      <dgm:spPr/>
      <dgm:t>
        <a:bodyPr/>
        <a:lstStyle/>
        <a:p>
          <a:r>
            <a:rPr lang="en-GB"/>
            <a:t>Watch the weather forecast opposite, what could the weather be like in the UK in 2050? What could it be like where YOU live?</a:t>
          </a:r>
          <a:endParaRPr lang="en-US"/>
        </a:p>
      </dgm:t>
    </dgm:pt>
    <dgm:pt modelId="{29723F4F-3C52-4CB4-B712-45BB88BA18D0}" type="parTrans" cxnId="{5C872E4F-E67E-446B-8CDF-EECE3EAF6A87}">
      <dgm:prSet/>
      <dgm:spPr/>
      <dgm:t>
        <a:bodyPr/>
        <a:lstStyle/>
        <a:p>
          <a:endParaRPr lang="en-US"/>
        </a:p>
      </dgm:t>
    </dgm:pt>
    <dgm:pt modelId="{4D7D66AA-FC72-445F-8883-0D25A1F60DDA}" type="sibTrans" cxnId="{5C872E4F-E67E-446B-8CDF-EECE3EAF6A87}">
      <dgm:prSet/>
      <dgm:spPr/>
      <dgm:t>
        <a:bodyPr/>
        <a:lstStyle/>
        <a:p>
          <a:endParaRPr lang="en-US"/>
        </a:p>
      </dgm:t>
    </dgm:pt>
    <dgm:pt modelId="{990FF193-BA3B-4A91-AD31-0830F9272620}" type="pres">
      <dgm:prSet presAssocID="{0CE3F7D1-C7C2-4F80-9FCE-90D667FA8EBF}" presName="Name0" presStyleCnt="0">
        <dgm:presLayoutVars>
          <dgm:dir/>
          <dgm:resizeHandles/>
        </dgm:presLayoutVars>
      </dgm:prSet>
      <dgm:spPr/>
    </dgm:pt>
    <dgm:pt modelId="{C0B16D25-5977-47EF-A550-7F8A524BC70A}" type="pres">
      <dgm:prSet presAssocID="{2C552525-DBD3-485A-A270-AF512BA14128}" presName="compNode" presStyleCnt="0"/>
      <dgm:spPr/>
    </dgm:pt>
    <dgm:pt modelId="{873D6ABD-AF9F-42BD-A582-A720440C4594}" type="pres">
      <dgm:prSet presAssocID="{2C552525-DBD3-485A-A270-AF512BA14128}" presName="dummyConnPt" presStyleCnt="0"/>
      <dgm:spPr/>
    </dgm:pt>
    <dgm:pt modelId="{EF83959E-F4E4-4F1C-A37C-08D1024FBC08}" type="pres">
      <dgm:prSet presAssocID="{2C552525-DBD3-485A-A270-AF512BA14128}" presName="node" presStyleLbl="node1" presStyleIdx="0" presStyleCnt="1" custLinFactNeighborX="-39437" custLinFactNeighborY="-76191">
        <dgm:presLayoutVars>
          <dgm:bulletEnabled val="1"/>
        </dgm:presLayoutVars>
      </dgm:prSet>
      <dgm:spPr/>
    </dgm:pt>
  </dgm:ptLst>
  <dgm:cxnLst>
    <dgm:cxn modelId="{82C10120-CCCF-4E88-9FB4-9800ADF7D7B4}" type="presOf" srcId="{0CE3F7D1-C7C2-4F80-9FCE-90D667FA8EBF}" destId="{990FF193-BA3B-4A91-AD31-0830F9272620}" srcOrd="0" destOrd="0" presId="urn:microsoft.com/office/officeart/2005/8/layout/bProcess4"/>
    <dgm:cxn modelId="{5C872E4F-E67E-446B-8CDF-EECE3EAF6A87}" srcId="{0CE3F7D1-C7C2-4F80-9FCE-90D667FA8EBF}" destId="{2C552525-DBD3-485A-A270-AF512BA14128}" srcOrd="0" destOrd="0" parTransId="{29723F4F-3C52-4CB4-B712-45BB88BA18D0}" sibTransId="{4D7D66AA-FC72-445F-8883-0D25A1F60DDA}"/>
    <dgm:cxn modelId="{87D056ED-A457-4A6D-AFE1-5BDF4999E5E2}" type="presOf" srcId="{2C552525-DBD3-485A-A270-AF512BA14128}" destId="{EF83959E-F4E4-4F1C-A37C-08D1024FBC08}" srcOrd="0" destOrd="0" presId="urn:microsoft.com/office/officeart/2005/8/layout/bProcess4"/>
    <dgm:cxn modelId="{B8EDD7DE-F836-4456-BC95-7C40C22F7F8A}" type="presParOf" srcId="{990FF193-BA3B-4A91-AD31-0830F9272620}" destId="{C0B16D25-5977-47EF-A550-7F8A524BC70A}" srcOrd="0" destOrd="0" presId="urn:microsoft.com/office/officeart/2005/8/layout/bProcess4"/>
    <dgm:cxn modelId="{E63B2DA8-D52C-4C1E-A955-2DABE8910200}" type="presParOf" srcId="{C0B16D25-5977-47EF-A550-7F8A524BC70A}" destId="{873D6ABD-AF9F-42BD-A582-A720440C4594}" srcOrd="0" destOrd="0" presId="urn:microsoft.com/office/officeart/2005/8/layout/bProcess4"/>
    <dgm:cxn modelId="{01B80110-7E88-4D92-8B65-418A128C0BAF}" type="presParOf" srcId="{C0B16D25-5977-47EF-A550-7F8A524BC70A}" destId="{EF83959E-F4E4-4F1C-A37C-08D1024FBC08}"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0FCC9E-9012-4D82-B627-E633459D79AB}" type="doc">
      <dgm:prSet loTypeId="urn:microsoft.com/office/officeart/2005/8/layout/radial5" loCatId="relationship" qsTypeId="urn:microsoft.com/office/officeart/2005/8/quickstyle/simple1" qsCatId="simple" csTypeId="urn:microsoft.com/office/officeart/2005/8/colors/colorful1" csCatId="colorful" phldr="1"/>
      <dgm:spPr/>
      <dgm:t>
        <a:bodyPr/>
        <a:lstStyle/>
        <a:p>
          <a:endParaRPr lang="en-GB"/>
        </a:p>
      </dgm:t>
    </dgm:pt>
    <dgm:pt modelId="{C1CAF2E9-3E61-434B-86BE-A08E9B824A09}">
      <dgm:prSet phldrT="[Text]"/>
      <dgm:spPr/>
      <dgm:t>
        <a:bodyPr/>
        <a:lstStyle/>
        <a:p>
          <a:r>
            <a:rPr lang="en-GB" dirty="0"/>
            <a:t>Climate resilience involves having the capacity to:</a:t>
          </a:r>
        </a:p>
      </dgm:t>
    </dgm:pt>
    <dgm:pt modelId="{4733BA07-4EF7-4B01-9613-2A9B558FC4CE}" type="parTrans" cxnId="{196498C9-22A3-41FD-8F93-F513A12F8F8B}">
      <dgm:prSet/>
      <dgm:spPr/>
      <dgm:t>
        <a:bodyPr/>
        <a:lstStyle/>
        <a:p>
          <a:endParaRPr lang="en-GB"/>
        </a:p>
      </dgm:t>
    </dgm:pt>
    <dgm:pt modelId="{78FEFDA4-676C-4017-8B22-07EAF55ABC90}" type="sibTrans" cxnId="{196498C9-22A3-41FD-8F93-F513A12F8F8B}">
      <dgm:prSet/>
      <dgm:spPr/>
      <dgm:t>
        <a:bodyPr/>
        <a:lstStyle/>
        <a:p>
          <a:endParaRPr lang="en-GB"/>
        </a:p>
      </dgm:t>
    </dgm:pt>
    <dgm:pt modelId="{4CDD8B7C-2121-4A08-B814-9246915337BF}">
      <dgm:prSet phldrT="[Text]"/>
      <dgm:spPr/>
      <dgm:t>
        <a:bodyPr/>
        <a:lstStyle/>
        <a:p>
          <a:r>
            <a:rPr lang="en-GB" dirty="0"/>
            <a:t>Absorb stresses</a:t>
          </a:r>
        </a:p>
      </dgm:t>
    </dgm:pt>
    <dgm:pt modelId="{D4AC5D86-319F-4412-A17D-CE682E531C2F}" type="parTrans" cxnId="{E2CDD57C-E09F-4FCC-B104-7DDF74DD0C74}">
      <dgm:prSet/>
      <dgm:spPr/>
      <dgm:t>
        <a:bodyPr/>
        <a:lstStyle/>
        <a:p>
          <a:endParaRPr lang="en-GB"/>
        </a:p>
      </dgm:t>
    </dgm:pt>
    <dgm:pt modelId="{70D93C96-8E0D-4FF1-A35C-AE3397609AB3}" type="sibTrans" cxnId="{E2CDD57C-E09F-4FCC-B104-7DDF74DD0C74}">
      <dgm:prSet/>
      <dgm:spPr/>
      <dgm:t>
        <a:bodyPr/>
        <a:lstStyle/>
        <a:p>
          <a:endParaRPr lang="en-GB"/>
        </a:p>
      </dgm:t>
    </dgm:pt>
    <dgm:pt modelId="{4E2B4B21-6540-4126-91FA-FCBF0BBAE171}">
      <dgm:prSet phldrT="[Text]"/>
      <dgm:spPr/>
      <dgm:t>
        <a:bodyPr/>
        <a:lstStyle/>
        <a:p>
          <a:r>
            <a:rPr lang="en-GB" dirty="0"/>
            <a:t>Anticipate climate risks</a:t>
          </a:r>
        </a:p>
      </dgm:t>
    </dgm:pt>
    <dgm:pt modelId="{E549AB1D-3A7B-4B5E-ABF2-B8C2F0D44F50}" type="parTrans" cxnId="{A3C0C159-E934-4AF7-92B6-1A0FACA549E0}">
      <dgm:prSet/>
      <dgm:spPr/>
      <dgm:t>
        <a:bodyPr/>
        <a:lstStyle/>
        <a:p>
          <a:endParaRPr lang="en-GB"/>
        </a:p>
      </dgm:t>
    </dgm:pt>
    <dgm:pt modelId="{C83B41AB-5EAF-465C-AFC0-3710F35CCE79}" type="sibTrans" cxnId="{A3C0C159-E934-4AF7-92B6-1A0FACA549E0}">
      <dgm:prSet/>
      <dgm:spPr/>
      <dgm:t>
        <a:bodyPr/>
        <a:lstStyle/>
        <a:p>
          <a:endParaRPr lang="en-GB"/>
        </a:p>
      </dgm:t>
    </dgm:pt>
    <dgm:pt modelId="{B0E823F8-4CD1-4D52-B04E-EEF404C7B216}">
      <dgm:prSet phldrT="[Text]"/>
      <dgm:spPr/>
      <dgm:t>
        <a:bodyPr/>
        <a:lstStyle/>
        <a:p>
          <a:r>
            <a:rPr lang="en-GB" dirty="0"/>
            <a:t>Anticipate climate hazards</a:t>
          </a:r>
        </a:p>
      </dgm:t>
    </dgm:pt>
    <dgm:pt modelId="{DADB3664-AD48-4EE7-BE02-FB9B609E4C9E}" type="parTrans" cxnId="{254A7884-0A60-414F-948C-0722958D8749}">
      <dgm:prSet/>
      <dgm:spPr/>
      <dgm:t>
        <a:bodyPr/>
        <a:lstStyle/>
        <a:p>
          <a:endParaRPr lang="en-GB"/>
        </a:p>
      </dgm:t>
    </dgm:pt>
    <dgm:pt modelId="{801F317D-E9D1-4B1E-B09D-DA960E0A23DE}" type="sibTrans" cxnId="{254A7884-0A60-414F-948C-0722958D8749}">
      <dgm:prSet/>
      <dgm:spPr/>
      <dgm:t>
        <a:bodyPr/>
        <a:lstStyle/>
        <a:p>
          <a:endParaRPr lang="en-GB"/>
        </a:p>
      </dgm:t>
    </dgm:pt>
    <dgm:pt modelId="{BE0BCF09-CA72-4972-9CBC-420AE5645546}">
      <dgm:prSet phldrT="[Text]"/>
      <dgm:spPr/>
      <dgm:t>
        <a:bodyPr/>
        <a:lstStyle/>
        <a:p>
          <a:r>
            <a:rPr lang="en-GB" dirty="0"/>
            <a:t>Absorb shocks </a:t>
          </a:r>
        </a:p>
      </dgm:t>
    </dgm:pt>
    <dgm:pt modelId="{3CFA00A4-CA9B-46A3-B2CE-4458B9B0BEF5}" type="parTrans" cxnId="{9E025635-F35B-49AD-9DD1-5F37770DD8B0}">
      <dgm:prSet/>
      <dgm:spPr/>
      <dgm:t>
        <a:bodyPr/>
        <a:lstStyle/>
        <a:p>
          <a:endParaRPr lang="en-GB"/>
        </a:p>
      </dgm:t>
    </dgm:pt>
    <dgm:pt modelId="{5EDDA422-9349-4D8E-A3EC-0CCB3E8BD7F5}" type="sibTrans" cxnId="{9E025635-F35B-49AD-9DD1-5F37770DD8B0}">
      <dgm:prSet/>
      <dgm:spPr/>
      <dgm:t>
        <a:bodyPr/>
        <a:lstStyle/>
        <a:p>
          <a:endParaRPr lang="en-GB"/>
        </a:p>
      </dgm:t>
    </dgm:pt>
    <dgm:pt modelId="{591D11D1-A84F-47ED-AFD4-D36383A624E8}">
      <dgm:prSet/>
      <dgm:spPr/>
      <dgm:t>
        <a:bodyPr/>
        <a:lstStyle/>
        <a:p>
          <a:r>
            <a:rPr lang="en-GB"/>
            <a:t>Transform long term development</a:t>
          </a:r>
          <a:endParaRPr lang="en-GB" dirty="0"/>
        </a:p>
      </dgm:t>
    </dgm:pt>
    <dgm:pt modelId="{B473B385-0BDE-4A04-BECC-D4AFADAA28FE}" type="parTrans" cxnId="{08204FEE-EBAA-44B2-A672-DA8821E4BE0F}">
      <dgm:prSet/>
      <dgm:spPr/>
      <dgm:t>
        <a:bodyPr/>
        <a:lstStyle/>
        <a:p>
          <a:endParaRPr lang="en-GB"/>
        </a:p>
      </dgm:t>
    </dgm:pt>
    <dgm:pt modelId="{11ACEA3B-41C7-4D27-B34D-546F787D70F3}" type="sibTrans" cxnId="{08204FEE-EBAA-44B2-A672-DA8821E4BE0F}">
      <dgm:prSet/>
      <dgm:spPr/>
      <dgm:t>
        <a:bodyPr/>
        <a:lstStyle/>
        <a:p>
          <a:endParaRPr lang="en-GB"/>
        </a:p>
      </dgm:t>
    </dgm:pt>
    <dgm:pt modelId="{7B3E5AE0-BBF8-4E5F-A5C3-2389B9A7A7FC}" type="pres">
      <dgm:prSet presAssocID="{050FCC9E-9012-4D82-B627-E633459D79AB}" presName="Name0" presStyleCnt="0">
        <dgm:presLayoutVars>
          <dgm:chMax val="1"/>
          <dgm:dir/>
          <dgm:animLvl val="ctr"/>
          <dgm:resizeHandles val="exact"/>
        </dgm:presLayoutVars>
      </dgm:prSet>
      <dgm:spPr/>
    </dgm:pt>
    <dgm:pt modelId="{29F04ACD-C1B5-4563-B7C3-41D73B622F54}" type="pres">
      <dgm:prSet presAssocID="{C1CAF2E9-3E61-434B-86BE-A08E9B824A09}" presName="centerShape" presStyleLbl="node0" presStyleIdx="0" presStyleCnt="1"/>
      <dgm:spPr/>
    </dgm:pt>
    <dgm:pt modelId="{FF666248-F139-492E-8E94-5BC1C877D151}" type="pres">
      <dgm:prSet presAssocID="{D4AC5D86-319F-4412-A17D-CE682E531C2F}" presName="parTrans" presStyleLbl="sibTrans2D1" presStyleIdx="0" presStyleCnt="5"/>
      <dgm:spPr/>
    </dgm:pt>
    <dgm:pt modelId="{C031DA33-D6B3-4DB3-A3BC-E305F9A2DB9A}" type="pres">
      <dgm:prSet presAssocID="{D4AC5D86-319F-4412-A17D-CE682E531C2F}" presName="connectorText" presStyleLbl="sibTrans2D1" presStyleIdx="0" presStyleCnt="5"/>
      <dgm:spPr/>
    </dgm:pt>
    <dgm:pt modelId="{60E85C7B-6C97-4A89-ADA0-1BF8EC8CAC62}" type="pres">
      <dgm:prSet presAssocID="{4CDD8B7C-2121-4A08-B814-9246915337BF}" presName="node" presStyleLbl="node1" presStyleIdx="0" presStyleCnt="5">
        <dgm:presLayoutVars>
          <dgm:bulletEnabled val="1"/>
        </dgm:presLayoutVars>
      </dgm:prSet>
      <dgm:spPr/>
    </dgm:pt>
    <dgm:pt modelId="{801C6AAB-8094-4F2B-B8D6-4799A42635B4}" type="pres">
      <dgm:prSet presAssocID="{B473B385-0BDE-4A04-BECC-D4AFADAA28FE}" presName="parTrans" presStyleLbl="sibTrans2D1" presStyleIdx="1" presStyleCnt="5"/>
      <dgm:spPr/>
    </dgm:pt>
    <dgm:pt modelId="{53D05F00-66BE-4FCB-8ECC-A4B5964943C3}" type="pres">
      <dgm:prSet presAssocID="{B473B385-0BDE-4A04-BECC-D4AFADAA28FE}" presName="connectorText" presStyleLbl="sibTrans2D1" presStyleIdx="1" presStyleCnt="5"/>
      <dgm:spPr/>
    </dgm:pt>
    <dgm:pt modelId="{1B2A2212-9D2A-46C1-82C1-1428E5503F71}" type="pres">
      <dgm:prSet presAssocID="{591D11D1-A84F-47ED-AFD4-D36383A624E8}" presName="node" presStyleLbl="node1" presStyleIdx="1" presStyleCnt="5">
        <dgm:presLayoutVars>
          <dgm:bulletEnabled val="1"/>
        </dgm:presLayoutVars>
      </dgm:prSet>
      <dgm:spPr/>
    </dgm:pt>
    <dgm:pt modelId="{86ECC029-6734-43D6-A9EA-5ACC1312001C}" type="pres">
      <dgm:prSet presAssocID="{E549AB1D-3A7B-4B5E-ABF2-B8C2F0D44F50}" presName="parTrans" presStyleLbl="sibTrans2D1" presStyleIdx="2" presStyleCnt="5"/>
      <dgm:spPr/>
    </dgm:pt>
    <dgm:pt modelId="{DC4961A5-A6A9-4D4C-AF6F-3098FD1C142B}" type="pres">
      <dgm:prSet presAssocID="{E549AB1D-3A7B-4B5E-ABF2-B8C2F0D44F50}" presName="connectorText" presStyleLbl="sibTrans2D1" presStyleIdx="2" presStyleCnt="5"/>
      <dgm:spPr/>
    </dgm:pt>
    <dgm:pt modelId="{856AF2E8-7E95-48AC-A4D6-151CA159E993}" type="pres">
      <dgm:prSet presAssocID="{4E2B4B21-6540-4126-91FA-FCBF0BBAE171}" presName="node" presStyleLbl="node1" presStyleIdx="2" presStyleCnt="5">
        <dgm:presLayoutVars>
          <dgm:bulletEnabled val="1"/>
        </dgm:presLayoutVars>
      </dgm:prSet>
      <dgm:spPr/>
    </dgm:pt>
    <dgm:pt modelId="{80AA35BF-0467-41E9-B4EF-D6112B89C521}" type="pres">
      <dgm:prSet presAssocID="{DADB3664-AD48-4EE7-BE02-FB9B609E4C9E}" presName="parTrans" presStyleLbl="sibTrans2D1" presStyleIdx="3" presStyleCnt="5"/>
      <dgm:spPr/>
    </dgm:pt>
    <dgm:pt modelId="{E0043FEB-8B7B-4287-A634-FEC8534A157A}" type="pres">
      <dgm:prSet presAssocID="{DADB3664-AD48-4EE7-BE02-FB9B609E4C9E}" presName="connectorText" presStyleLbl="sibTrans2D1" presStyleIdx="3" presStyleCnt="5"/>
      <dgm:spPr/>
    </dgm:pt>
    <dgm:pt modelId="{6B4C2091-9994-483C-A14A-5C53909C5FC8}" type="pres">
      <dgm:prSet presAssocID="{B0E823F8-4CD1-4D52-B04E-EEF404C7B216}" presName="node" presStyleLbl="node1" presStyleIdx="3" presStyleCnt="5">
        <dgm:presLayoutVars>
          <dgm:bulletEnabled val="1"/>
        </dgm:presLayoutVars>
      </dgm:prSet>
      <dgm:spPr/>
    </dgm:pt>
    <dgm:pt modelId="{19E0EBD1-77B4-40BB-A40F-79B4D382A68E}" type="pres">
      <dgm:prSet presAssocID="{3CFA00A4-CA9B-46A3-B2CE-4458B9B0BEF5}" presName="parTrans" presStyleLbl="sibTrans2D1" presStyleIdx="4" presStyleCnt="5"/>
      <dgm:spPr/>
    </dgm:pt>
    <dgm:pt modelId="{740A6366-210E-4FE7-B29A-D09B067E48AA}" type="pres">
      <dgm:prSet presAssocID="{3CFA00A4-CA9B-46A3-B2CE-4458B9B0BEF5}" presName="connectorText" presStyleLbl="sibTrans2D1" presStyleIdx="4" presStyleCnt="5"/>
      <dgm:spPr/>
    </dgm:pt>
    <dgm:pt modelId="{0F028F72-F0F9-4D73-807B-12B11AE1F9A3}" type="pres">
      <dgm:prSet presAssocID="{BE0BCF09-CA72-4972-9CBC-420AE5645546}" presName="node" presStyleLbl="node1" presStyleIdx="4" presStyleCnt="5">
        <dgm:presLayoutVars>
          <dgm:bulletEnabled val="1"/>
        </dgm:presLayoutVars>
      </dgm:prSet>
      <dgm:spPr/>
    </dgm:pt>
  </dgm:ptLst>
  <dgm:cxnLst>
    <dgm:cxn modelId="{BF2A4923-6E76-44EA-956B-8596CA408A13}" type="presOf" srcId="{E549AB1D-3A7B-4B5E-ABF2-B8C2F0D44F50}" destId="{DC4961A5-A6A9-4D4C-AF6F-3098FD1C142B}" srcOrd="1" destOrd="0" presId="urn:microsoft.com/office/officeart/2005/8/layout/radial5"/>
    <dgm:cxn modelId="{552C942A-7316-4167-82DC-7E4D202BC94F}" type="presOf" srcId="{E549AB1D-3A7B-4B5E-ABF2-B8C2F0D44F50}" destId="{86ECC029-6734-43D6-A9EA-5ACC1312001C}" srcOrd="0" destOrd="0" presId="urn:microsoft.com/office/officeart/2005/8/layout/radial5"/>
    <dgm:cxn modelId="{9E025635-F35B-49AD-9DD1-5F37770DD8B0}" srcId="{C1CAF2E9-3E61-434B-86BE-A08E9B824A09}" destId="{BE0BCF09-CA72-4972-9CBC-420AE5645546}" srcOrd="4" destOrd="0" parTransId="{3CFA00A4-CA9B-46A3-B2CE-4458B9B0BEF5}" sibTransId="{5EDDA422-9349-4D8E-A3EC-0CCB3E8BD7F5}"/>
    <dgm:cxn modelId="{4C680B36-75BB-4D2E-A549-565EA14B7E52}" type="presOf" srcId="{D4AC5D86-319F-4412-A17D-CE682E531C2F}" destId="{FF666248-F139-492E-8E94-5BC1C877D151}" srcOrd="0" destOrd="0" presId="urn:microsoft.com/office/officeart/2005/8/layout/radial5"/>
    <dgm:cxn modelId="{0C6E2F3A-7B7E-42D6-93F1-7ADBB8021DB0}" type="presOf" srcId="{591D11D1-A84F-47ED-AFD4-D36383A624E8}" destId="{1B2A2212-9D2A-46C1-82C1-1428E5503F71}" srcOrd="0" destOrd="0" presId="urn:microsoft.com/office/officeart/2005/8/layout/radial5"/>
    <dgm:cxn modelId="{FBACD740-8F49-46EF-92C9-7F91AA615FE7}" type="presOf" srcId="{DADB3664-AD48-4EE7-BE02-FB9B609E4C9E}" destId="{80AA35BF-0467-41E9-B4EF-D6112B89C521}" srcOrd="0" destOrd="0" presId="urn:microsoft.com/office/officeart/2005/8/layout/radial5"/>
    <dgm:cxn modelId="{36F43A4B-50D5-439E-9147-E858391B1EBD}" type="presOf" srcId="{D4AC5D86-319F-4412-A17D-CE682E531C2F}" destId="{C031DA33-D6B3-4DB3-A3BC-E305F9A2DB9A}" srcOrd="1" destOrd="0" presId="urn:microsoft.com/office/officeart/2005/8/layout/radial5"/>
    <dgm:cxn modelId="{8F60ED70-76D3-4BF7-80FD-05D56B1381D7}" type="presOf" srcId="{BE0BCF09-CA72-4972-9CBC-420AE5645546}" destId="{0F028F72-F0F9-4D73-807B-12B11AE1F9A3}" srcOrd="0" destOrd="0" presId="urn:microsoft.com/office/officeart/2005/8/layout/radial5"/>
    <dgm:cxn modelId="{D78E3578-AAFB-4BFA-83A3-B1FCF4C6A858}" type="presOf" srcId="{B473B385-0BDE-4A04-BECC-D4AFADAA28FE}" destId="{801C6AAB-8094-4F2B-B8D6-4799A42635B4}" srcOrd="0" destOrd="0" presId="urn:microsoft.com/office/officeart/2005/8/layout/radial5"/>
    <dgm:cxn modelId="{A3C0C159-E934-4AF7-92B6-1A0FACA549E0}" srcId="{C1CAF2E9-3E61-434B-86BE-A08E9B824A09}" destId="{4E2B4B21-6540-4126-91FA-FCBF0BBAE171}" srcOrd="2" destOrd="0" parTransId="{E549AB1D-3A7B-4B5E-ABF2-B8C2F0D44F50}" sibTransId="{C83B41AB-5EAF-465C-AFC0-3710F35CCE79}"/>
    <dgm:cxn modelId="{BAFDE279-CC08-4F32-A9EC-0BB3FFD29CC7}" type="presOf" srcId="{DADB3664-AD48-4EE7-BE02-FB9B609E4C9E}" destId="{E0043FEB-8B7B-4287-A634-FEC8534A157A}" srcOrd="1" destOrd="0" presId="urn:microsoft.com/office/officeart/2005/8/layout/radial5"/>
    <dgm:cxn modelId="{E2CDD57C-E09F-4FCC-B104-7DDF74DD0C74}" srcId="{C1CAF2E9-3E61-434B-86BE-A08E9B824A09}" destId="{4CDD8B7C-2121-4A08-B814-9246915337BF}" srcOrd="0" destOrd="0" parTransId="{D4AC5D86-319F-4412-A17D-CE682E531C2F}" sibTransId="{70D93C96-8E0D-4FF1-A35C-AE3397609AB3}"/>
    <dgm:cxn modelId="{254A7884-0A60-414F-948C-0722958D8749}" srcId="{C1CAF2E9-3E61-434B-86BE-A08E9B824A09}" destId="{B0E823F8-4CD1-4D52-B04E-EEF404C7B216}" srcOrd="3" destOrd="0" parTransId="{DADB3664-AD48-4EE7-BE02-FB9B609E4C9E}" sibTransId="{801F317D-E9D1-4B1E-B09D-DA960E0A23DE}"/>
    <dgm:cxn modelId="{01C4508E-F1F6-4F11-AA91-EEEB42E32205}" type="presOf" srcId="{C1CAF2E9-3E61-434B-86BE-A08E9B824A09}" destId="{29F04ACD-C1B5-4563-B7C3-41D73B622F54}" srcOrd="0" destOrd="0" presId="urn:microsoft.com/office/officeart/2005/8/layout/radial5"/>
    <dgm:cxn modelId="{97D03EC5-F95D-4B75-9556-FE5CF423ED71}" type="presOf" srcId="{3CFA00A4-CA9B-46A3-B2CE-4458B9B0BEF5}" destId="{740A6366-210E-4FE7-B29A-D09B067E48AA}" srcOrd="1" destOrd="0" presId="urn:microsoft.com/office/officeart/2005/8/layout/radial5"/>
    <dgm:cxn modelId="{1B92C7C8-9D4F-4923-BF78-A4D566E5A83B}" type="presOf" srcId="{050FCC9E-9012-4D82-B627-E633459D79AB}" destId="{7B3E5AE0-BBF8-4E5F-A5C3-2389B9A7A7FC}" srcOrd="0" destOrd="0" presId="urn:microsoft.com/office/officeart/2005/8/layout/radial5"/>
    <dgm:cxn modelId="{196498C9-22A3-41FD-8F93-F513A12F8F8B}" srcId="{050FCC9E-9012-4D82-B627-E633459D79AB}" destId="{C1CAF2E9-3E61-434B-86BE-A08E9B824A09}" srcOrd="0" destOrd="0" parTransId="{4733BA07-4EF7-4B01-9613-2A9B558FC4CE}" sibTransId="{78FEFDA4-676C-4017-8B22-07EAF55ABC90}"/>
    <dgm:cxn modelId="{E53B48D5-A053-441D-B413-4870C4E7C58C}" type="presOf" srcId="{B0E823F8-4CD1-4D52-B04E-EEF404C7B216}" destId="{6B4C2091-9994-483C-A14A-5C53909C5FC8}" srcOrd="0" destOrd="0" presId="urn:microsoft.com/office/officeart/2005/8/layout/radial5"/>
    <dgm:cxn modelId="{DDE443E2-0F2D-4B3B-A299-4344FE7F3BEF}" type="presOf" srcId="{B473B385-0BDE-4A04-BECC-D4AFADAA28FE}" destId="{53D05F00-66BE-4FCB-8ECC-A4B5964943C3}" srcOrd="1" destOrd="0" presId="urn:microsoft.com/office/officeart/2005/8/layout/radial5"/>
    <dgm:cxn modelId="{BFF812E7-657D-4E85-971A-E05CF9AEC2C7}" type="presOf" srcId="{4E2B4B21-6540-4126-91FA-FCBF0BBAE171}" destId="{856AF2E8-7E95-48AC-A4D6-151CA159E993}" srcOrd="0" destOrd="0" presId="urn:microsoft.com/office/officeart/2005/8/layout/radial5"/>
    <dgm:cxn modelId="{9A80B7EB-1E49-433B-8B44-98638186FD78}" type="presOf" srcId="{3CFA00A4-CA9B-46A3-B2CE-4458B9B0BEF5}" destId="{19E0EBD1-77B4-40BB-A40F-79B4D382A68E}" srcOrd="0" destOrd="0" presId="urn:microsoft.com/office/officeart/2005/8/layout/radial5"/>
    <dgm:cxn modelId="{08204FEE-EBAA-44B2-A672-DA8821E4BE0F}" srcId="{C1CAF2E9-3E61-434B-86BE-A08E9B824A09}" destId="{591D11D1-A84F-47ED-AFD4-D36383A624E8}" srcOrd="1" destOrd="0" parTransId="{B473B385-0BDE-4A04-BECC-D4AFADAA28FE}" sibTransId="{11ACEA3B-41C7-4D27-B34D-546F787D70F3}"/>
    <dgm:cxn modelId="{079041F7-3EC7-41A3-845A-A69FA786C497}" type="presOf" srcId="{4CDD8B7C-2121-4A08-B814-9246915337BF}" destId="{60E85C7B-6C97-4A89-ADA0-1BF8EC8CAC62}" srcOrd="0" destOrd="0" presId="urn:microsoft.com/office/officeart/2005/8/layout/radial5"/>
    <dgm:cxn modelId="{01F30BBB-AC27-4551-897B-D5D534F53441}" type="presParOf" srcId="{7B3E5AE0-BBF8-4E5F-A5C3-2389B9A7A7FC}" destId="{29F04ACD-C1B5-4563-B7C3-41D73B622F54}" srcOrd="0" destOrd="0" presId="urn:microsoft.com/office/officeart/2005/8/layout/radial5"/>
    <dgm:cxn modelId="{D73F00E8-7CC3-4326-B2DE-9FC66226417B}" type="presParOf" srcId="{7B3E5AE0-BBF8-4E5F-A5C3-2389B9A7A7FC}" destId="{FF666248-F139-492E-8E94-5BC1C877D151}" srcOrd="1" destOrd="0" presId="urn:microsoft.com/office/officeart/2005/8/layout/radial5"/>
    <dgm:cxn modelId="{AA304661-05FF-4BF2-AE3A-54FD120E08A3}" type="presParOf" srcId="{FF666248-F139-492E-8E94-5BC1C877D151}" destId="{C031DA33-D6B3-4DB3-A3BC-E305F9A2DB9A}" srcOrd="0" destOrd="0" presId="urn:microsoft.com/office/officeart/2005/8/layout/radial5"/>
    <dgm:cxn modelId="{BEEE9338-6D62-4C56-B77E-8CC6D7409B18}" type="presParOf" srcId="{7B3E5AE0-BBF8-4E5F-A5C3-2389B9A7A7FC}" destId="{60E85C7B-6C97-4A89-ADA0-1BF8EC8CAC62}" srcOrd="2" destOrd="0" presId="urn:microsoft.com/office/officeart/2005/8/layout/radial5"/>
    <dgm:cxn modelId="{669DA809-6C52-4F82-A4C5-D389C03DA34A}" type="presParOf" srcId="{7B3E5AE0-BBF8-4E5F-A5C3-2389B9A7A7FC}" destId="{801C6AAB-8094-4F2B-B8D6-4799A42635B4}" srcOrd="3" destOrd="0" presId="urn:microsoft.com/office/officeart/2005/8/layout/radial5"/>
    <dgm:cxn modelId="{AE0122CE-359C-4DCE-9A64-3C05CF5408CB}" type="presParOf" srcId="{801C6AAB-8094-4F2B-B8D6-4799A42635B4}" destId="{53D05F00-66BE-4FCB-8ECC-A4B5964943C3}" srcOrd="0" destOrd="0" presId="urn:microsoft.com/office/officeart/2005/8/layout/radial5"/>
    <dgm:cxn modelId="{947A0A15-3824-4615-BDB5-DEB2CABF8749}" type="presParOf" srcId="{7B3E5AE0-BBF8-4E5F-A5C3-2389B9A7A7FC}" destId="{1B2A2212-9D2A-46C1-82C1-1428E5503F71}" srcOrd="4" destOrd="0" presId="urn:microsoft.com/office/officeart/2005/8/layout/radial5"/>
    <dgm:cxn modelId="{377DF52B-3283-4AFE-985D-E713E03036C6}" type="presParOf" srcId="{7B3E5AE0-BBF8-4E5F-A5C3-2389B9A7A7FC}" destId="{86ECC029-6734-43D6-A9EA-5ACC1312001C}" srcOrd="5" destOrd="0" presId="urn:microsoft.com/office/officeart/2005/8/layout/radial5"/>
    <dgm:cxn modelId="{CF908034-C3D5-4731-9F63-46F91E3C36D9}" type="presParOf" srcId="{86ECC029-6734-43D6-A9EA-5ACC1312001C}" destId="{DC4961A5-A6A9-4D4C-AF6F-3098FD1C142B}" srcOrd="0" destOrd="0" presId="urn:microsoft.com/office/officeart/2005/8/layout/radial5"/>
    <dgm:cxn modelId="{E7AE668C-0D1A-49B9-9E39-C1A83D10B8E0}" type="presParOf" srcId="{7B3E5AE0-BBF8-4E5F-A5C3-2389B9A7A7FC}" destId="{856AF2E8-7E95-48AC-A4D6-151CA159E993}" srcOrd="6" destOrd="0" presId="urn:microsoft.com/office/officeart/2005/8/layout/radial5"/>
    <dgm:cxn modelId="{FB035398-AA36-470B-972D-014D2A7DA3B3}" type="presParOf" srcId="{7B3E5AE0-BBF8-4E5F-A5C3-2389B9A7A7FC}" destId="{80AA35BF-0467-41E9-B4EF-D6112B89C521}" srcOrd="7" destOrd="0" presId="urn:microsoft.com/office/officeart/2005/8/layout/radial5"/>
    <dgm:cxn modelId="{C9172A56-F6D0-4EEE-83E7-D47AFBAFC403}" type="presParOf" srcId="{80AA35BF-0467-41E9-B4EF-D6112B89C521}" destId="{E0043FEB-8B7B-4287-A634-FEC8534A157A}" srcOrd="0" destOrd="0" presId="urn:microsoft.com/office/officeart/2005/8/layout/radial5"/>
    <dgm:cxn modelId="{7A0F40A7-A41C-45EA-B0D4-CE9A7FAE72D0}" type="presParOf" srcId="{7B3E5AE0-BBF8-4E5F-A5C3-2389B9A7A7FC}" destId="{6B4C2091-9994-483C-A14A-5C53909C5FC8}" srcOrd="8" destOrd="0" presId="urn:microsoft.com/office/officeart/2005/8/layout/radial5"/>
    <dgm:cxn modelId="{FA0AC5BD-C4B3-415C-AB71-8F2770CD1BBE}" type="presParOf" srcId="{7B3E5AE0-BBF8-4E5F-A5C3-2389B9A7A7FC}" destId="{19E0EBD1-77B4-40BB-A40F-79B4D382A68E}" srcOrd="9" destOrd="0" presId="urn:microsoft.com/office/officeart/2005/8/layout/radial5"/>
    <dgm:cxn modelId="{7AC00ABD-84DD-4615-B2B7-38F14182A461}" type="presParOf" srcId="{19E0EBD1-77B4-40BB-A40F-79B4D382A68E}" destId="{740A6366-210E-4FE7-B29A-D09B067E48AA}" srcOrd="0" destOrd="0" presId="urn:microsoft.com/office/officeart/2005/8/layout/radial5"/>
    <dgm:cxn modelId="{7D6ED012-D1D4-43F5-BCD0-AB94A0D8BC96}" type="presParOf" srcId="{7B3E5AE0-BBF8-4E5F-A5C3-2389B9A7A7FC}" destId="{0F028F72-F0F9-4D73-807B-12B11AE1F9A3}"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D6844A-D01E-4E12-9073-657EC069E828}"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GB"/>
        </a:p>
      </dgm:t>
    </dgm:pt>
    <dgm:pt modelId="{F705EDD3-65AE-400E-88DF-23AE907F9C73}">
      <dgm:prSet phldrT="[Text]"/>
      <dgm:spPr/>
      <dgm:t>
        <a:bodyPr/>
        <a:lstStyle/>
        <a:p>
          <a:r>
            <a:rPr lang="en-GB" dirty="0"/>
            <a:t>Fieldwork options</a:t>
          </a:r>
        </a:p>
      </dgm:t>
    </dgm:pt>
    <dgm:pt modelId="{47B76E49-6444-4E55-A735-AA489BE0C6AF}" type="parTrans" cxnId="{FEBD814A-2C2F-4FBC-81D8-07FCAE66364D}">
      <dgm:prSet/>
      <dgm:spPr/>
      <dgm:t>
        <a:bodyPr/>
        <a:lstStyle/>
        <a:p>
          <a:endParaRPr lang="en-GB"/>
        </a:p>
      </dgm:t>
    </dgm:pt>
    <dgm:pt modelId="{FB80BC7A-5666-497B-B425-10B85FEEFCFF}" type="sibTrans" cxnId="{FEBD814A-2C2F-4FBC-81D8-07FCAE66364D}">
      <dgm:prSet/>
      <dgm:spPr/>
      <dgm:t>
        <a:bodyPr/>
        <a:lstStyle/>
        <a:p>
          <a:endParaRPr lang="en-GB"/>
        </a:p>
      </dgm:t>
    </dgm:pt>
    <dgm:pt modelId="{28EECABB-0D05-47D5-922B-26F6A407A7C4}">
      <dgm:prSet phldrT="[Text]"/>
      <dgm:spPr/>
      <dgm:t>
        <a:bodyPr/>
        <a:lstStyle/>
        <a:p>
          <a:r>
            <a:rPr lang="en-GB" dirty="0"/>
            <a:t>1. OUTSIDE – what impacts do micro-environments have on temperature?</a:t>
          </a:r>
        </a:p>
      </dgm:t>
    </dgm:pt>
    <dgm:pt modelId="{30E11B41-5264-497A-8D3B-B30D8E5E9C47}" type="parTrans" cxnId="{2D1F790C-5BFD-4FCC-86B9-E07BEB838C20}">
      <dgm:prSet/>
      <dgm:spPr/>
      <dgm:t>
        <a:bodyPr/>
        <a:lstStyle/>
        <a:p>
          <a:endParaRPr lang="en-GB"/>
        </a:p>
      </dgm:t>
    </dgm:pt>
    <dgm:pt modelId="{DFEC2409-FAE0-410C-ACA4-B794DB02A135}" type="sibTrans" cxnId="{2D1F790C-5BFD-4FCC-86B9-E07BEB838C20}">
      <dgm:prSet/>
      <dgm:spPr/>
      <dgm:t>
        <a:bodyPr/>
        <a:lstStyle/>
        <a:p>
          <a:endParaRPr lang="en-GB"/>
        </a:p>
      </dgm:t>
    </dgm:pt>
    <dgm:pt modelId="{5B372BF7-E4D7-413E-81B1-1106D834C598}">
      <dgm:prSet phldrT="[Text]"/>
      <dgm:spPr/>
      <dgm:t>
        <a:bodyPr/>
        <a:lstStyle/>
        <a:p>
          <a:r>
            <a:rPr lang="en-GB" dirty="0"/>
            <a:t>2. OUTSIDE – what impact do trees have on temperature?</a:t>
          </a:r>
        </a:p>
      </dgm:t>
    </dgm:pt>
    <dgm:pt modelId="{37C5E798-B14D-43C6-BE27-ACD251334778}" type="parTrans" cxnId="{83CCBC9E-051B-4DDE-986F-0BE81476C4F6}">
      <dgm:prSet/>
      <dgm:spPr/>
      <dgm:t>
        <a:bodyPr/>
        <a:lstStyle/>
        <a:p>
          <a:endParaRPr lang="en-GB"/>
        </a:p>
      </dgm:t>
    </dgm:pt>
    <dgm:pt modelId="{7C27090F-3D00-4CC3-B7A0-F53AAC876F5B}" type="sibTrans" cxnId="{83CCBC9E-051B-4DDE-986F-0BE81476C4F6}">
      <dgm:prSet/>
      <dgm:spPr/>
      <dgm:t>
        <a:bodyPr/>
        <a:lstStyle/>
        <a:p>
          <a:endParaRPr lang="en-GB"/>
        </a:p>
      </dgm:t>
    </dgm:pt>
    <dgm:pt modelId="{38FBA3B5-80F9-4399-BA89-1E8735DF22DB}">
      <dgm:prSet phldrT="[Text]"/>
      <dgm:spPr/>
      <dgm:t>
        <a:bodyPr/>
        <a:lstStyle/>
        <a:p>
          <a:r>
            <a:rPr lang="en-GB" dirty="0"/>
            <a:t>3. INSIDE – Which rooms are most vulnerable to extreme heat?</a:t>
          </a:r>
        </a:p>
      </dgm:t>
    </dgm:pt>
    <dgm:pt modelId="{73E704B9-3B89-44B1-BB00-9817A5CF175D}" type="parTrans" cxnId="{686351AA-EADF-45AE-8A8B-F8032527EC4B}">
      <dgm:prSet/>
      <dgm:spPr/>
      <dgm:t>
        <a:bodyPr/>
        <a:lstStyle/>
        <a:p>
          <a:endParaRPr lang="en-GB"/>
        </a:p>
      </dgm:t>
    </dgm:pt>
    <dgm:pt modelId="{FB7F157C-97BF-48F6-8E93-0CF11A9F7E3C}" type="sibTrans" cxnId="{686351AA-EADF-45AE-8A8B-F8032527EC4B}">
      <dgm:prSet/>
      <dgm:spPr/>
      <dgm:t>
        <a:bodyPr/>
        <a:lstStyle/>
        <a:p>
          <a:endParaRPr lang="en-GB"/>
        </a:p>
      </dgm:t>
    </dgm:pt>
    <dgm:pt modelId="{96DA2EC6-6FE1-4356-8A4C-75F784C6548B}" type="pres">
      <dgm:prSet presAssocID="{1BD6844A-D01E-4E12-9073-657EC069E828}" presName="hierChild1" presStyleCnt="0">
        <dgm:presLayoutVars>
          <dgm:orgChart val="1"/>
          <dgm:chPref val="1"/>
          <dgm:dir/>
          <dgm:animOne val="branch"/>
          <dgm:animLvl val="lvl"/>
          <dgm:resizeHandles/>
        </dgm:presLayoutVars>
      </dgm:prSet>
      <dgm:spPr/>
    </dgm:pt>
    <dgm:pt modelId="{6E79461B-4D4D-493E-8CE5-D6CAB4828069}" type="pres">
      <dgm:prSet presAssocID="{F705EDD3-65AE-400E-88DF-23AE907F9C73}" presName="hierRoot1" presStyleCnt="0">
        <dgm:presLayoutVars>
          <dgm:hierBranch val="init"/>
        </dgm:presLayoutVars>
      </dgm:prSet>
      <dgm:spPr/>
    </dgm:pt>
    <dgm:pt modelId="{BA2B0169-5AB1-4444-9725-9D4742ACFFF4}" type="pres">
      <dgm:prSet presAssocID="{F705EDD3-65AE-400E-88DF-23AE907F9C73}" presName="rootComposite1" presStyleCnt="0"/>
      <dgm:spPr/>
    </dgm:pt>
    <dgm:pt modelId="{B7634F41-2E8D-4EEE-8A7B-B47E2A6D9734}" type="pres">
      <dgm:prSet presAssocID="{F705EDD3-65AE-400E-88DF-23AE907F9C73}" presName="rootText1" presStyleLbl="node0" presStyleIdx="0" presStyleCnt="1">
        <dgm:presLayoutVars>
          <dgm:chPref val="3"/>
        </dgm:presLayoutVars>
      </dgm:prSet>
      <dgm:spPr/>
    </dgm:pt>
    <dgm:pt modelId="{E32EDEEF-B605-4B2F-990E-4D20BEB0D3B2}" type="pres">
      <dgm:prSet presAssocID="{F705EDD3-65AE-400E-88DF-23AE907F9C73}" presName="rootConnector1" presStyleLbl="node1" presStyleIdx="0" presStyleCnt="0"/>
      <dgm:spPr/>
    </dgm:pt>
    <dgm:pt modelId="{31B2A9E0-C14E-4236-A73D-A47D8D79E20C}" type="pres">
      <dgm:prSet presAssocID="{F705EDD3-65AE-400E-88DF-23AE907F9C73}" presName="hierChild2" presStyleCnt="0"/>
      <dgm:spPr/>
    </dgm:pt>
    <dgm:pt modelId="{6E6606FE-2375-4824-8726-D835BBABBD33}" type="pres">
      <dgm:prSet presAssocID="{30E11B41-5264-497A-8D3B-B30D8E5E9C47}" presName="Name37" presStyleLbl="parChTrans1D2" presStyleIdx="0" presStyleCnt="3"/>
      <dgm:spPr/>
    </dgm:pt>
    <dgm:pt modelId="{74BB6264-A50E-4F52-BC67-88988D08832B}" type="pres">
      <dgm:prSet presAssocID="{28EECABB-0D05-47D5-922B-26F6A407A7C4}" presName="hierRoot2" presStyleCnt="0">
        <dgm:presLayoutVars>
          <dgm:hierBranch val="init"/>
        </dgm:presLayoutVars>
      </dgm:prSet>
      <dgm:spPr/>
    </dgm:pt>
    <dgm:pt modelId="{4436FA1F-ADFD-4BAD-B564-CFA92BF5FA17}" type="pres">
      <dgm:prSet presAssocID="{28EECABB-0D05-47D5-922B-26F6A407A7C4}" presName="rootComposite" presStyleCnt="0"/>
      <dgm:spPr/>
    </dgm:pt>
    <dgm:pt modelId="{35BABF3E-ABB5-45E0-910A-26863F5FB8D0}" type="pres">
      <dgm:prSet presAssocID="{28EECABB-0D05-47D5-922B-26F6A407A7C4}" presName="rootText" presStyleLbl="node2" presStyleIdx="0" presStyleCnt="3">
        <dgm:presLayoutVars>
          <dgm:chPref val="3"/>
        </dgm:presLayoutVars>
      </dgm:prSet>
      <dgm:spPr/>
    </dgm:pt>
    <dgm:pt modelId="{7ED067D8-DB57-4325-B2E4-C34563B29BBC}" type="pres">
      <dgm:prSet presAssocID="{28EECABB-0D05-47D5-922B-26F6A407A7C4}" presName="rootConnector" presStyleLbl="node2" presStyleIdx="0" presStyleCnt="3"/>
      <dgm:spPr/>
    </dgm:pt>
    <dgm:pt modelId="{FD40A27E-E98D-4DCF-9103-5187FC9C07FC}" type="pres">
      <dgm:prSet presAssocID="{28EECABB-0D05-47D5-922B-26F6A407A7C4}" presName="hierChild4" presStyleCnt="0"/>
      <dgm:spPr/>
    </dgm:pt>
    <dgm:pt modelId="{D88FB161-8DDF-4630-8CEE-85483AFC5871}" type="pres">
      <dgm:prSet presAssocID="{28EECABB-0D05-47D5-922B-26F6A407A7C4}" presName="hierChild5" presStyleCnt="0"/>
      <dgm:spPr/>
    </dgm:pt>
    <dgm:pt modelId="{F6F1D2D9-F491-46AF-92FF-13564A644F60}" type="pres">
      <dgm:prSet presAssocID="{37C5E798-B14D-43C6-BE27-ACD251334778}" presName="Name37" presStyleLbl="parChTrans1D2" presStyleIdx="1" presStyleCnt="3"/>
      <dgm:spPr/>
    </dgm:pt>
    <dgm:pt modelId="{1B6F1E9B-EFAF-4088-9BF2-0AD8D6CE8B23}" type="pres">
      <dgm:prSet presAssocID="{5B372BF7-E4D7-413E-81B1-1106D834C598}" presName="hierRoot2" presStyleCnt="0">
        <dgm:presLayoutVars>
          <dgm:hierBranch val="init"/>
        </dgm:presLayoutVars>
      </dgm:prSet>
      <dgm:spPr/>
    </dgm:pt>
    <dgm:pt modelId="{12C4D9FF-C377-4E49-A998-7343CC2ABCFF}" type="pres">
      <dgm:prSet presAssocID="{5B372BF7-E4D7-413E-81B1-1106D834C598}" presName="rootComposite" presStyleCnt="0"/>
      <dgm:spPr/>
    </dgm:pt>
    <dgm:pt modelId="{F4ADB990-7E6F-4011-8D92-0E5A91D6A3A2}" type="pres">
      <dgm:prSet presAssocID="{5B372BF7-E4D7-413E-81B1-1106D834C598}" presName="rootText" presStyleLbl="node2" presStyleIdx="1" presStyleCnt="3">
        <dgm:presLayoutVars>
          <dgm:chPref val="3"/>
        </dgm:presLayoutVars>
      </dgm:prSet>
      <dgm:spPr/>
    </dgm:pt>
    <dgm:pt modelId="{3DDE8CF0-22A0-4BE8-9FEA-9E05105D5895}" type="pres">
      <dgm:prSet presAssocID="{5B372BF7-E4D7-413E-81B1-1106D834C598}" presName="rootConnector" presStyleLbl="node2" presStyleIdx="1" presStyleCnt="3"/>
      <dgm:spPr/>
    </dgm:pt>
    <dgm:pt modelId="{384B59F2-11E3-4F3D-9F69-1FF7D955CB29}" type="pres">
      <dgm:prSet presAssocID="{5B372BF7-E4D7-413E-81B1-1106D834C598}" presName="hierChild4" presStyleCnt="0"/>
      <dgm:spPr/>
    </dgm:pt>
    <dgm:pt modelId="{AA911DE8-C9AF-4865-8085-E2CEA4B6DEFD}" type="pres">
      <dgm:prSet presAssocID="{5B372BF7-E4D7-413E-81B1-1106D834C598}" presName="hierChild5" presStyleCnt="0"/>
      <dgm:spPr/>
    </dgm:pt>
    <dgm:pt modelId="{17AAB197-85B0-4E1C-94BA-A4347C5C70CC}" type="pres">
      <dgm:prSet presAssocID="{73E704B9-3B89-44B1-BB00-9817A5CF175D}" presName="Name37" presStyleLbl="parChTrans1D2" presStyleIdx="2" presStyleCnt="3"/>
      <dgm:spPr/>
    </dgm:pt>
    <dgm:pt modelId="{A3EF69EB-F915-41CA-B2CD-779133AB8947}" type="pres">
      <dgm:prSet presAssocID="{38FBA3B5-80F9-4399-BA89-1E8735DF22DB}" presName="hierRoot2" presStyleCnt="0">
        <dgm:presLayoutVars>
          <dgm:hierBranch val="init"/>
        </dgm:presLayoutVars>
      </dgm:prSet>
      <dgm:spPr/>
    </dgm:pt>
    <dgm:pt modelId="{6E5B169C-0544-4BE7-825B-0C614D180E3D}" type="pres">
      <dgm:prSet presAssocID="{38FBA3B5-80F9-4399-BA89-1E8735DF22DB}" presName="rootComposite" presStyleCnt="0"/>
      <dgm:spPr/>
    </dgm:pt>
    <dgm:pt modelId="{FD808284-813A-48F5-99BD-EF5CBEC96878}" type="pres">
      <dgm:prSet presAssocID="{38FBA3B5-80F9-4399-BA89-1E8735DF22DB}" presName="rootText" presStyleLbl="node2" presStyleIdx="2" presStyleCnt="3">
        <dgm:presLayoutVars>
          <dgm:chPref val="3"/>
        </dgm:presLayoutVars>
      </dgm:prSet>
      <dgm:spPr/>
    </dgm:pt>
    <dgm:pt modelId="{DAF23DE2-0CD7-4FED-A788-34B0432A5B82}" type="pres">
      <dgm:prSet presAssocID="{38FBA3B5-80F9-4399-BA89-1E8735DF22DB}" presName="rootConnector" presStyleLbl="node2" presStyleIdx="2" presStyleCnt="3"/>
      <dgm:spPr/>
    </dgm:pt>
    <dgm:pt modelId="{1D0D2BE2-CF1D-49DF-9621-DFCA245AE85F}" type="pres">
      <dgm:prSet presAssocID="{38FBA3B5-80F9-4399-BA89-1E8735DF22DB}" presName="hierChild4" presStyleCnt="0"/>
      <dgm:spPr/>
    </dgm:pt>
    <dgm:pt modelId="{F9636484-EC36-48FB-9CF3-E73F20091C74}" type="pres">
      <dgm:prSet presAssocID="{38FBA3B5-80F9-4399-BA89-1E8735DF22DB}" presName="hierChild5" presStyleCnt="0"/>
      <dgm:spPr/>
    </dgm:pt>
    <dgm:pt modelId="{469CA34A-A3B0-41EC-9D97-288AF6357E60}" type="pres">
      <dgm:prSet presAssocID="{F705EDD3-65AE-400E-88DF-23AE907F9C73}" presName="hierChild3" presStyleCnt="0"/>
      <dgm:spPr/>
    </dgm:pt>
  </dgm:ptLst>
  <dgm:cxnLst>
    <dgm:cxn modelId="{DF970C02-357F-483F-9BEC-E3243B957C81}" type="presOf" srcId="{5B372BF7-E4D7-413E-81B1-1106D834C598}" destId="{F4ADB990-7E6F-4011-8D92-0E5A91D6A3A2}" srcOrd="0" destOrd="0" presId="urn:microsoft.com/office/officeart/2005/8/layout/orgChart1"/>
    <dgm:cxn modelId="{26F0FA03-F18E-4B0A-BB4E-40BE69C0C341}" type="presOf" srcId="{F705EDD3-65AE-400E-88DF-23AE907F9C73}" destId="{B7634F41-2E8D-4EEE-8A7B-B47E2A6D9734}" srcOrd="0" destOrd="0" presId="urn:microsoft.com/office/officeart/2005/8/layout/orgChart1"/>
    <dgm:cxn modelId="{A9FEC805-C5FF-4138-AA34-B579F032BB7B}" type="presOf" srcId="{5B372BF7-E4D7-413E-81B1-1106D834C598}" destId="{3DDE8CF0-22A0-4BE8-9FEA-9E05105D5895}" srcOrd="1" destOrd="0" presId="urn:microsoft.com/office/officeart/2005/8/layout/orgChart1"/>
    <dgm:cxn modelId="{2D1F790C-5BFD-4FCC-86B9-E07BEB838C20}" srcId="{F705EDD3-65AE-400E-88DF-23AE907F9C73}" destId="{28EECABB-0D05-47D5-922B-26F6A407A7C4}" srcOrd="0" destOrd="0" parTransId="{30E11B41-5264-497A-8D3B-B30D8E5E9C47}" sibTransId="{DFEC2409-FAE0-410C-ACA4-B794DB02A135}"/>
    <dgm:cxn modelId="{CAAFB314-664C-46FC-842D-4B8BF1D3C14F}" type="presOf" srcId="{28EECABB-0D05-47D5-922B-26F6A407A7C4}" destId="{7ED067D8-DB57-4325-B2E4-C34563B29BBC}" srcOrd="1" destOrd="0" presId="urn:microsoft.com/office/officeart/2005/8/layout/orgChart1"/>
    <dgm:cxn modelId="{B0038519-61D7-4BDD-AFDF-160262DD7179}" type="presOf" srcId="{38FBA3B5-80F9-4399-BA89-1E8735DF22DB}" destId="{DAF23DE2-0CD7-4FED-A788-34B0432A5B82}" srcOrd="1" destOrd="0" presId="urn:microsoft.com/office/officeart/2005/8/layout/orgChart1"/>
    <dgm:cxn modelId="{5ADBA23D-EF79-44D2-B65D-88A3753490D1}" type="presOf" srcId="{30E11B41-5264-497A-8D3B-B30D8E5E9C47}" destId="{6E6606FE-2375-4824-8726-D835BBABBD33}" srcOrd="0" destOrd="0" presId="urn:microsoft.com/office/officeart/2005/8/layout/orgChart1"/>
    <dgm:cxn modelId="{FEBD814A-2C2F-4FBC-81D8-07FCAE66364D}" srcId="{1BD6844A-D01E-4E12-9073-657EC069E828}" destId="{F705EDD3-65AE-400E-88DF-23AE907F9C73}" srcOrd="0" destOrd="0" parTransId="{47B76E49-6444-4E55-A735-AA489BE0C6AF}" sibTransId="{FB80BC7A-5666-497B-B425-10B85FEEFCFF}"/>
    <dgm:cxn modelId="{41BA4977-B6B7-4473-838E-579C5E9B3FE2}" type="presOf" srcId="{F705EDD3-65AE-400E-88DF-23AE907F9C73}" destId="{E32EDEEF-B605-4B2F-990E-4D20BEB0D3B2}" srcOrd="1" destOrd="0" presId="urn:microsoft.com/office/officeart/2005/8/layout/orgChart1"/>
    <dgm:cxn modelId="{AD626384-01C6-4D9C-8477-2829C8EF467B}" type="presOf" srcId="{28EECABB-0D05-47D5-922B-26F6A407A7C4}" destId="{35BABF3E-ABB5-45E0-910A-26863F5FB8D0}" srcOrd="0" destOrd="0" presId="urn:microsoft.com/office/officeart/2005/8/layout/orgChart1"/>
    <dgm:cxn modelId="{83CCBC9E-051B-4DDE-986F-0BE81476C4F6}" srcId="{F705EDD3-65AE-400E-88DF-23AE907F9C73}" destId="{5B372BF7-E4D7-413E-81B1-1106D834C598}" srcOrd="1" destOrd="0" parTransId="{37C5E798-B14D-43C6-BE27-ACD251334778}" sibTransId="{7C27090F-3D00-4CC3-B7A0-F53AAC876F5B}"/>
    <dgm:cxn modelId="{686351AA-EADF-45AE-8A8B-F8032527EC4B}" srcId="{F705EDD3-65AE-400E-88DF-23AE907F9C73}" destId="{38FBA3B5-80F9-4399-BA89-1E8735DF22DB}" srcOrd="2" destOrd="0" parTransId="{73E704B9-3B89-44B1-BB00-9817A5CF175D}" sibTransId="{FB7F157C-97BF-48F6-8E93-0CF11A9F7E3C}"/>
    <dgm:cxn modelId="{298FEFAE-0030-4BCB-980E-576FD0D6367B}" type="presOf" srcId="{37C5E798-B14D-43C6-BE27-ACD251334778}" destId="{F6F1D2D9-F491-46AF-92FF-13564A644F60}" srcOrd="0" destOrd="0" presId="urn:microsoft.com/office/officeart/2005/8/layout/orgChart1"/>
    <dgm:cxn modelId="{FE1F35B1-2B4E-47EF-BEBE-1DAE20B32FCD}" type="presOf" srcId="{38FBA3B5-80F9-4399-BA89-1E8735DF22DB}" destId="{FD808284-813A-48F5-99BD-EF5CBEC96878}" srcOrd="0" destOrd="0" presId="urn:microsoft.com/office/officeart/2005/8/layout/orgChart1"/>
    <dgm:cxn modelId="{CB8C27E0-083D-4091-947C-1BE1617D1448}" type="presOf" srcId="{73E704B9-3B89-44B1-BB00-9817A5CF175D}" destId="{17AAB197-85B0-4E1C-94BA-A4347C5C70CC}" srcOrd="0" destOrd="0" presId="urn:microsoft.com/office/officeart/2005/8/layout/orgChart1"/>
    <dgm:cxn modelId="{6E83E3E8-46A6-45D9-B2A7-4DDCF4C453CC}" type="presOf" srcId="{1BD6844A-D01E-4E12-9073-657EC069E828}" destId="{96DA2EC6-6FE1-4356-8A4C-75F784C6548B}" srcOrd="0" destOrd="0" presId="urn:microsoft.com/office/officeart/2005/8/layout/orgChart1"/>
    <dgm:cxn modelId="{A5858460-0E45-47FD-9484-9F102CF39BF3}" type="presParOf" srcId="{96DA2EC6-6FE1-4356-8A4C-75F784C6548B}" destId="{6E79461B-4D4D-493E-8CE5-D6CAB4828069}" srcOrd="0" destOrd="0" presId="urn:microsoft.com/office/officeart/2005/8/layout/orgChart1"/>
    <dgm:cxn modelId="{F5EE422F-E16B-4043-97C1-F6B8278654AE}" type="presParOf" srcId="{6E79461B-4D4D-493E-8CE5-D6CAB4828069}" destId="{BA2B0169-5AB1-4444-9725-9D4742ACFFF4}" srcOrd="0" destOrd="0" presId="urn:microsoft.com/office/officeart/2005/8/layout/orgChart1"/>
    <dgm:cxn modelId="{8C869154-4F2B-432A-81B4-F1876558F886}" type="presParOf" srcId="{BA2B0169-5AB1-4444-9725-9D4742ACFFF4}" destId="{B7634F41-2E8D-4EEE-8A7B-B47E2A6D9734}" srcOrd="0" destOrd="0" presId="urn:microsoft.com/office/officeart/2005/8/layout/orgChart1"/>
    <dgm:cxn modelId="{068253E0-FA96-47C8-92A2-7FF9127C39C4}" type="presParOf" srcId="{BA2B0169-5AB1-4444-9725-9D4742ACFFF4}" destId="{E32EDEEF-B605-4B2F-990E-4D20BEB0D3B2}" srcOrd="1" destOrd="0" presId="urn:microsoft.com/office/officeart/2005/8/layout/orgChart1"/>
    <dgm:cxn modelId="{89A57D15-56DE-4A55-9EFE-8B135BDD5C6A}" type="presParOf" srcId="{6E79461B-4D4D-493E-8CE5-D6CAB4828069}" destId="{31B2A9E0-C14E-4236-A73D-A47D8D79E20C}" srcOrd="1" destOrd="0" presId="urn:microsoft.com/office/officeart/2005/8/layout/orgChart1"/>
    <dgm:cxn modelId="{67549AFE-6047-446D-8D7F-DA18E3FB50EF}" type="presParOf" srcId="{31B2A9E0-C14E-4236-A73D-A47D8D79E20C}" destId="{6E6606FE-2375-4824-8726-D835BBABBD33}" srcOrd="0" destOrd="0" presId="urn:microsoft.com/office/officeart/2005/8/layout/orgChart1"/>
    <dgm:cxn modelId="{E29881E5-D019-4D81-82EA-ADB0A7FA1318}" type="presParOf" srcId="{31B2A9E0-C14E-4236-A73D-A47D8D79E20C}" destId="{74BB6264-A50E-4F52-BC67-88988D08832B}" srcOrd="1" destOrd="0" presId="urn:microsoft.com/office/officeart/2005/8/layout/orgChart1"/>
    <dgm:cxn modelId="{998E78C6-3B64-4841-9956-D1CA7C12B958}" type="presParOf" srcId="{74BB6264-A50E-4F52-BC67-88988D08832B}" destId="{4436FA1F-ADFD-4BAD-B564-CFA92BF5FA17}" srcOrd="0" destOrd="0" presId="urn:microsoft.com/office/officeart/2005/8/layout/orgChart1"/>
    <dgm:cxn modelId="{8A781F7B-2975-451D-924C-C9CFF986D131}" type="presParOf" srcId="{4436FA1F-ADFD-4BAD-B564-CFA92BF5FA17}" destId="{35BABF3E-ABB5-45E0-910A-26863F5FB8D0}" srcOrd="0" destOrd="0" presId="urn:microsoft.com/office/officeart/2005/8/layout/orgChart1"/>
    <dgm:cxn modelId="{3FC2CFA3-F85B-4401-AAB5-FA58803A4FE1}" type="presParOf" srcId="{4436FA1F-ADFD-4BAD-B564-CFA92BF5FA17}" destId="{7ED067D8-DB57-4325-B2E4-C34563B29BBC}" srcOrd="1" destOrd="0" presId="urn:microsoft.com/office/officeart/2005/8/layout/orgChart1"/>
    <dgm:cxn modelId="{6921BF80-8DAC-452E-A19E-E67DBA1806FF}" type="presParOf" srcId="{74BB6264-A50E-4F52-BC67-88988D08832B}" destId="{FD40A27E-E98D-4DCF-9103-5187FC9C07FC}" srcOrd="1" destOrd="0" presId="urn:microsoft.com/office/officeart/2005/8/layout/orgChart1"/>
    <dgm:cxn modelId="{B45AFE59-B9CE-4397-A42A-BD71873A1ABA}" type="presParOf" srcId="{74BB6264-A50E-4F52-BC67-88988D08832B}" destId="{D88FB161-8DDF-4630-8CEE-85483AFC5871}" srcOrd="2" destOrd="0" presId="urn:microsoft.com/office/officeart/2005/8/layout/orgChart1"/>
    <dgm:cxn modelId="{B675A395-84B4-4A6D-A6BF-96CBEAA3B6AB}" type="presParOf" srcId="{31B2A9E0-C14E-4236-A73D-A47D8D79E20C}" destId="{F6F1D2D9-F491-46AF-92FF-13564A644F60}" srcOrd="2" destOrd="0" presId="urn:microsoft.com/office/officeart/2005/8/layout/orgChart1"/>
    <dgm:cxn modelId="{960815E6-7995-41EC-AFA6-54D1323914B5}" type="presParOf" srcId="{31B2A9E0-C14E-4236-A73D-A47D8D79E20C}" destId="{1B6F1E9B-EFAF-4088-9BF2-0AD8D6CE8B23}" srcOrd="3" destOrd="0" presId="urn:microsoft.com/office/officeart/2005/8/layout/orgChart1"/>
    <dgm:cxn modelId="{221DC673-65C5-4743-832E-CB8A4AC67B3B}" type="presParOf" srcId="{1B6F1E9B-EFAF-4088-9BF2-0AD8D6CE8B23}" destId="{12C4D9FF-C377-4E49-A998-7343CC2ABCFF}" srcOrd="0" destOrd="0" presId="urn:microsoft.com/office/officeart/2005/8/layout/orgChart1"/>
    <dgm:cxn modelId="{9EFAC4FD-07EB-4490-AB3D-A97683C75D9D}" type="presParOf" srcId="{12C4D9FF-C377-4E49-A998-7343CC2ABCFF}" destId="{F4ADB990-7E6F-4011-8D92-0E5A91D6A3A2}" srcOrd="0" destOrd="0" presId="urn:microsoft.com/office/officeart/2005/8/layout/orgChart1"/>
    <dgm:cxn modelId="{1DBC2B0B-D46C-456B-94FF-342C53AECB3C}" type="presParOf" srcId="{12C4D9FF-C377-4E49-A998-7343CC2ABCFF}" destId="{3DDE8CF0-22A0-4BE8-9FEA-9E05105D5895}" srcOrd="1" destOrd="0" presId="urn:microsoft.com/office/officeart/2005/8/layout/orgChart1"/>
    <dgm:cxn modelId="{38C19717-853B-4E2A-94DD-1D8E119185B2}" type="presParOf" srcId="{1B6F1E9B-EFAF-4088-9BF2-0AD8D6CE8B23}" destId="{384B59F2-11E3-4F3D-9F69-1FF7D955CB29}" srcOrd="1" destOrd="0" presId="urn:microsoft.com/office/officeart/2005/8/layout/orgChart1"/>
    <dgm:cxn modelId="{4F0D8467-ED3F-40A6-81BC-D40181959E64}" type="presParOf" srcId="{1B6F1E9B-EFAF-4088-9BF2-0AD8D6CE8B23}" destId="{AA911DE8-C9AF-4865-8085-E2CEA4B6DEFD}" srcOrd="2" destOrd="0" presId="urn:microsoft.com/office/officeart/2005/8/layout/orgChart1"/>
    <dgm:cxn modelId="{BCB9732C-CDAE-42FE-A14A-18C3FA4ECC69}" type="presParOf" srcId="{31B2A9E0-C14E-4236-A73D-A47D8D79E20C}" destId="{17AAB197-85B0-4E1C-94BA-A4347C5C70CC}" srcOrd="4" destOrd="0" presId="urn:microsoft.com/office/officeart/2005/8/layout/orgChart1"/>
    <dgm:cxn modelId="{7CB08BA2-2F6C-44C2-A2AD-2DB760A0DD3E}" type="presParOf" srcId="{31B2A9E0-C14E-4236-A73D-A47D8D79E20C}" destId="{A3EF69EB-F915-41CA-B2CD-779133AB8947}" srcOrd="5" destOrd="0" presId="urn:microsoft.com/office/officeart/2005/8/layout/orgChart1"/>
    <dgm:cxn modelId="{752743F3-DAB1-456F-99D1-BA8684D6B496}" type="presParOf" srcId="{A3EF69EB-F915-41CA-B2CD-779133AB8947}" destId="{6E5B169C-0544-4BE7-825B-0C614D180E3D}" srcOrd="0" destOrd="0" presId="urn:microsoft.com/office/officeart/2005/8/layout/orgChart1"/>
    <dgm:cxn modelId="{D7F165CA-B925-41E2-9FE2-E5868FE393BB}" type="presParOf" srcId="{6E5B169C-0544-4BE7-825B-0C614D180E3D}" destId="{FD808284-813A-48F5-99BD-EF5CBEC96878}" srcOrd="0" destOrd="0" presId="urn:microsoft.com/office/officeart/2005/8/layout/orgChart1"/>
    <dgm:cxn modelId="{8EB494A4-6506-4329-B4F2-F33408AAE61A}" type="presParOf" srcId="{6E5B169C-0544-4BE7-825B-0C614D180E3D}" destId="{DAF23DE2-0CD7-4FED-A788-34B0432A5B82}" srcOrd="1" destOrd="0" presId="urn:microsoft.com/office/officeart/2005/8/layout/orgChart1"/>
    <dgm:cxn modelId="{936C9CB4-8DB6-4EB3-974A-D050D352A12C}" type="presParOf" srcId="{A3EF69EB-F915-41CA-B2CD-779133AB8947}" destId="{1D0D2BE2-CF1D-49DF-9621-DFCA245AE85F}" srcOrd="1" destOrd="0" presId="urn:microsoft.com/office/officeart/2005/8/layout/orgChart1"/>
    <dgm:cxn modelId="{F088EB24-874B-40E9-9B81-9077C09B5163}" type="presParOf" srcId="{A3EF69EB-F915-41CA-B2CD-779133AB8947}" destId="{F9636484-EC36-48FB-9CF3-E73F20091C74}" srcOrd="2" destOrd="0" presId="urn:microsoft.com/office/officeart/2005/8/layout/orgChart1"/>
    <dgm:cxn modelId="{047225BA-18FD-4A8A-B301-ABE47399B8FC}" type="presParOf" srcId="{6E79461B-4D4D-493E-8CE5-D6CAB4828069}" destId="{469CA34A-A3B0-41EC-9D97-288AF6357E6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3959E-F4E4-4F1C-A37C-08D1024FBC08}">
      <dsp:nvSpPr>
        <dsp:cNvPr id="0" name=""/>
        <dsp:cNvSpPr/>
      </dsp:nvSpPr>
      <dsp:spPr>
        <a:xfrm>
          <a:off x="0" y="0"/>
          <a:ext cx="2888273" cy="1732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Watch the weather forecast opposite, what could the weather be like in the UK in 2050? What could it be like where YOU live?</a:t>
          </a:r>
          <a:endParaRPr lang="en-US" sz="1800" kern="1200"/>
        </a:p>
      </dsp:txBody>
      <dsp:txXfrm>
        <a:off x="50757" y="50757"/>
        <a:ext cx="2786759" cy="16314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04ACD-C1B5-4563-B7C3-41D73B622F54}">
      <dsp:nvSpPr>
        <dsp:cNvPr id="0" name=""/>
        <dsp:cNvSpPr/>
      </dsp:nvSpPr>
      <dsp:spPr>
        <a:xfrm>
          <a:off x="1953562" y="1767232"/>
          <a:ext cx="1261991" cy="12619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Climate resilience involves having the capacity to:</a:t>
          </a:r>
        </a:p>
      </dsp:txBody>
      <dsp:txXfrm>
        <a:off x="2138376" y="1952046"/>
        <a:ext cx="892363" cy="892363"/>
      </dsp:txXfrm>
    </dsp:sp>
    <dsp:sp modelId="{FF666248-F139-492E-8E94-5BC1C877D151}">
      <dsp:nvSpPr>
        <dsp:cNvPr id="0" name=""/>
        <dsp:cNvSpPr/>
      </dsp:nvSpPr>
      <dsp:spPr>
        <a:xfrm rot="16200000">
          <a:off x="2451144" y="1308521"/>
          <a:ext cx="266828" cy="42907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491168" y="1434360"/>
        <a:ext cx="186780" cy="257447"/>
      </dsp:txXfrm>
    </dsp:sp>
    <dsp:sp modelId="{60E85C7B-6C97-4A89-ADA0-1BF8EC8CAC62}">
      <dsp:nvSpPr>
        <dsp:cNvPr id="0" name=""/>
        <dsp:cNvSpPr/>
      </dsp:nvSpPr>
      <dsp:spPr>
        <a:xfrm>
          <a:off x="1953562" y="1792"/>
          <a:ext cx="1261991" cy="126199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Absorb stresses</a:t>
          </a:r>
        </a:p>
      </dsp:txBody>
      <dsp:txXfrm>
        <a:off x="2138376" y="186606"/>
        <a:ext cx="892363" cy="892363"/>
      </dsp:txXfrm>
    </dsp:sp>
    <dsp:sp modelId="{801C6AAB-8094-4F2B-B8D6-4799A42635B4}">
      <dsp:nvSpPr>
        <dsp:cNvPr id="0" name=""/>
        <dsp:cNvSpPr/>
      </dsp:nvSpPr>
      <dsp:spPr>
        <a:xfrm rot="20520000">
          <a:off x="3283479" y="1913248"/>
          <a:ext cx="266828" cy="42907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3285438" y="2011431"/>
        <a:ext cx="186780" cy="257447"/>
      </dsp:txXfrm>
    </dsp:sp>
    <dsp:sp modelId="{1B2A2212-9D2A-46C1-82C1-1428E5503F71}">
      <dsp:nvSpPr>
        <dsp:cNvPr id="0" name=""/>
        <dsp:cNvSpPr/>
      </dsp:nvSpPr>
      <dsp:spPr>
        <a:xfrm>
          <a:off x="3632596" y="1221681"/>
          <a:ext cx="1261991" cy="126199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Transform long term development</a:t>
          </a:r>
          <a:endParaRPr lang="en-GB" sz="1200" kern="1200" dirty="0"/>
        </a:p>
      </dsp:txBody>
      <dsp:txXfrm>
        <a:off x="3817410" y="1406495"/>
        <a:ext cx="892363" cy="892363"/>
      </dsp:txXfrm>
    </dsp:sp>
    <dsp:sp modelId="{86ECC029-6734-43D6-A9EA-5ACC1312001C}">
      <dsp:nvSpPr>
        <dsp:cNvPr id="0" name=""/>
        <dsp:cNvSpPr/>
      </dsp:nvSpPr>
      <dsp:spPr>
        <a:xfrm rot="3240000">
          <a:off x="2965555" y="2891716"/>
          <a:ext cx="266828" cy="42907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982053" y="2945151"/>
        <a:ext cx="186780" cy="257447"/>
      </dsp:txXfrm>
    </dsp:sp>
    <dsp:sp modelId="{856AF2E8-7E95-48AC-A4D6-151CA159E993}">
      <dsp:nvSpPr>
        <dsp:cNvPr id="0" name=""/>
        <dsp:cNvSpPr/>
      </dsp:nvSpPr>
      <dsp:spPr>
        <a:xfrm>
          <a:off x="2991262" y="3195504"/>
          <a:ext cx="1261991" cy="126199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Anticipate climate risks</a:t>
          </a:r>
        </a:p>
      </dsp:txBody>
      <dsp:txXfrm>
        <a:off x="3176076" y="3380318"/>
        <a:ext cx="892363" cy="892363"/>
      </dsp:txXfrm>
    </dsp:sp>
    <dsp:sp modelId="{80AA35BF-0467-41E9-B4EF-D6112B89C521}">
      <dsp:nvSpPr>
        <dsp:cNvPr id="0" name=""/>
        <dsp:cNvSpPr/>
      </dsp:nvSpPr>
      <dsp:spPr>
        <a:xfrm rot="7560000">
          <a:off x="1936733" y="2891716"/>
          <a:ext cx="266828" cy="42907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2000283" y="2945151"/>
        <a:ext cx="186780" cy="257447"/>
      </dsp:txXfrm>
    </dsp:sp>
    <dsp:sp modelId="{6B4C2091-9994-483C-A14A-5C53909C5FC8}">
      <dsp:nvSpPr>
        <dsp:cNvPr id="0" name=""/>
        <dsp:cNvSpPr/>
      </dsp:nvSpPr>
      <dsp:spPr>
        <a:xfrm>
          <a:off x="915862" y="3195504"/>
          <a:ext cx="1261991" cy="126199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Anticipate climate hazards</a:t>
          </a:r>
        </a:p>
      </dsp:txBody>
      <dsp:txXfrm>
        <a:off x="1100676" y="3380318"/>
        <a:ext cx="892363" cy="892363"/>
      </dsp:txXfrm>
    </dsp:sp>
    <dsp:sp modelId="{19E0EBD1-77B4-40BB-A40F-79B4D382A68E}">
      <dsp:nvSpPr>
        <dsp:cNvPr id="0" name=""/>
        <dsp:cNvSpPr/>
      </dsp:nvSpPr>
      <dsp:spPr>
        <a:xfrm rot="11880000">
          <a:off x="1618809" y="1913248"/>
          <a:ext cx="266828" cy="42907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1696898" y="2011431"/>
        <a:ext cx="186780" cy="257447"/>
      </dsp:txXfrm>
    </dsp:sp>
    <dsp:sp modelId="{0F028F72-F0F9-4D73-807B-12B11AE1F9A3}">
      <dsp:nvSpPr>
        <dsp:cNvPr id="0" name=""/>
        <dsp:cNvSpPr/>
      </dsp:nvSpPr>
      <dsp:spPr>
        <a:xfrm>
          <a:off x="274528" y="1221681"/>
          <a:ext cx="1261991" cy="1261991"/>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Absorb shocks </a:t>
          </a:r>
        </a:p>
      </dsp:txBody>
      <dsp:txXfrm>
        <a:off x="459342" y="1406495"/>
        <a:ext cx="892363" cy="8923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AB197-85B0-4E1C-94BA-A4347C5C70CC}">
      <dsp:nvSpPr>
        <dsp:cNvPr id="0" name=""/>
        <dsp:cNvSpPr/>
      </dsp:nvSpPr>
      <dsp:spPr>
        <a:xfrm>
          <a:off x="3943350" y="1575474"/>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F1D2D9-F491-46AF-92FF-13564A644F60}">
      <dsp:nvSpPr>
        <dsp:cNvPr id="0" name=""/>
        <dsp:cNvSpPr/>
      </dsp:nvSpPr>
      <dsp:spPr>
        <a:xfrm>
          <a:off x="3897630" y="1575474"/>
          <a:ext cx="91440" cy="484206"/>
        </a:xfrm>
        <a:custGeom>
          <a:avLst/>
          <a:gdLst/>
          <a:ahLst/>
          <a:cxnLst/>
          <a:rect l="0" t="0" r="0" b="0"/>
          <a:pathLst>
            <a:path>
              <a:moveTo>
                <a:pt x="45720" y="0"/>
              </a:moveTo>
              <a:lnTo>
                <a:pt x="45720" y="48420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6606FE-2375-4824-8726-D835BBABBD33}">
      <dsp:nvSpPr>
        <dsp:cNvPr id="0" name=""/>
        <dsp:cNvSpPr/>
      </dsp:nvSpPr>
      <dsp:spPr>
        <a:xfrm>
          <a:off x="1153400" y="1575474"/>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634F41-2E8D-4EEE-8A7B-B47E2A6D9734}">
      <dsp:nvSpPr>
        <dsp:cNvPr id="0" name=""/>
        <dsp:cNvSpPr/>
      </dsp:nvSpPr>
      <dsp:spPr>
        <a:xfrm>
          <a:off x="2790478" y="422603"/>
          <a:ext cx="2305742" cy="11528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Fieldwork options</a:t>
          </a:r>
        </a:p>
      </dsp:txBody>
      <dsp:txXfrm>
        <a:off x="2790478" y="422603"/>
        <a:ext cx="2305742" cy="1152871"/>
      </dsp:txXfrm>
    </dsp:sp>
    <dsp:sp modelId="{35BABF3E-ABB5-45E0-910A-26863F5FB8D0}">
      <dsp:nvSpPr>
        <dsp:cNvPr id="0" name=""/>
        <dsp:cNvSpPr/>
      </dsp:nvSpPr>
      <dsp:spPr>
        <a:xfrm>
          <a:off x="529" y="2059681"/>
          <a:ext cx="2305742" cy="11528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1. OUTSIDE – what impacts do micro-environments have on temperature?</a:t>
          </a:r>
        </a:p>
      </dsp:txBody>
      <dsp:txXfrm>
        <a:off x="529" y="2059681"/>
        <a:ext cx="2305742" cy="1152871"/>
      </dsp:txXfrm>
    </dsp:sp>
    <dsp:sp modelId="{F4ADB990-7E6F-4011-8D92-0E5A91D6A3A2}">
      <dsp:nvSpPr>
        <dsp:cNvPr id="0" name=""/>
        <dsp:cNvSpPr/>
      </dsp:nvSpPr>
      <dsp:spPr>
        <a:xfrm>
          <a:off x="2790478" y="2059681"/>
          <a:ext cx="2305742" cy="11528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2. OUTSIDE – what impact do trees have on temperature?</a:t>
          </a:r>
        </a:p>
      </dsp:txBody>
      <dsp:txXfrm>
        <a:off x="2790478" y="2059681"/>
        <a:ext cx="2305742" cy="1152871"/>
      </dsp:txXfrm>
    </dsp:sp>
    <dsp:sp modelId="{FD808284-813A-48F5-99BD-EF5CBEC96878}">
      <dsp:nvSpPr>
        <dsp:cNvPr id="0" name=""/>
        <dsp:cNvSpPr/>
      </dsp:nvSpPr>
      <dsp:spPr>
        <a:xfrm>
          <a:off x="5580427" y="2059681"/>
          <a:ext cx="2305742" cy="11528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3. INSIDE – Which rooms are most vulnerable to extreme heat?</a:t>
          </a:r>
        </a:p>
      </dsp:txBody>
      <dsp:txXfrm>
        <a:off x="5580427" y="2059681"/>
        <a:ext cx="2305742" cy="115287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54C422-F5DF-4EE8-A713-22FEE6E9AA61}" type="datetimeFigureOut">
              <a:rPr lang="en-GB" smtClean="0"/>
              <a:t>10/06/2024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879FDD-03E9-4AC4-B7D3-F1718421B75C}" type="slidenum">
              <a:rPr lang="en-GB" smtClean="0"/>
              <a:t>‹#›</a:t>
            </a:fld>
            <a:endParaRPr lang="en-GB"/>
          </a:p>
        </p:txBody>
      </p:sp>
    </p:spTree>
    <p:extLst>
      <p:ext uri="{BB962C8B-B14F-4D97-AF65-F5344CB8AC3E}">
        <p14:creationId xmlns:p14="http://schemas.microsoft.com/office/powerpoint/2010/main" val="981445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forms.office.com/Pages/ShareFormPage.aspx?id=DQSIkWdsW0yxEjajBLZtrQAAAAAAAAAAAAEYJ0yFpGxUNzBJQ1pBS0wxUkZKRFZRSVlDWTBYVTM0SS4u&amp;sharetoken=x73AdDroNhCS8lf3UKE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879FDD-03E9-4AC4-B7D3-F1718421B75C}" type="slidenum">
              <a:rPr lang="en-GB" smtClean="0"/>
              <a:t>12</a:t>
            </a:fld>
            <a:endParaRPr lang="en-GB"/>
          </a:p>
        </p:txBody>
      </p:sp>
    </p:spTree>
    <p:extLst>
      <p:ext uri="{BB962C8B-B14F-4D97-AF65-F5344CB8AC3E}">
        <p14:creationId xmlns:p14="http://schemas.microsoft.com/office/powerpoint/2010/main" val="307318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Infographic based upon https://unfccc.int/sites/default/files/resource/ExecSumm_Resilience_0.pdf</a:t>
            </a:r>
          </a:p>
        </p:txBody>
      </p:sp>
      <p:sp>
        <p:nvSpPr>
          <p:cNvPr id="4" name="Slide Number Placeholder 3"/>
          <p:cNvSpPr>
            <a:spLocks noGrp="1"/>
          </p:cNvSpPr>
          <p:nvPr>
            <p:ph type="sldNum" sz="quarter" idx="5"/>
          </p:nvPr>
        </p:nvSpPr>
        <p:spPr/>
        <p:txBody>
          <a:bodyPr/>
          <a:lstStyle/>
          <a:p>
            <a:fld id="{E0879FDD-03E9-4AC4-B7D3-F1718421B75C}" type="slidenum">
              <a:rPr lang="en-GB" smtClean="0"/>
              <a:t>20</a:t>
            </a:fld>
            <a:endParaRPr lang="en-GB"/>
          </a:p>
        </p:txBody>
      </p:sp>
    </p:spTree>
    <p:extLst>
      <p:ext uri="{BB962C8B-B14F-4D97-AF65-F5344CB8AC3E}">
        <p14:creationId xmlns:p14="http://schemas.microsoft.com/office/powerpoint/2010/main" val="3025026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hlinkClick r:id="rId3"/>
              </a:rPr>
              <a:t>https://forms.office.com/Pages/ShareFormPage.aspx?id=DQSIkWdsW0yxEjajBLZtrQAAAAAAAAAAAAEYJ0yFpGxUNzBJQ1pBS0wxUkZKRFZRSVlDWTBYVTM0SS4u&amp;sharetoken=x73AdDroNhCS8lf3UKEN</a:t>
            </a:r>
            <a:r>
              <a:rPr lang="en-GB" sz="1200" dirty="0"/>
              <a:t> </a:t>
            </a:r>
            <a:endParaRPr lang="en-GB" dirty="0"/>
          </a:p>
        </p:txBody>
      </p:sp>
      <p:sp>
        <p:nvSpPr>
          <p:cNvPr id="4" name="Slide Number Placeholder 3"/>
          <p:cNvSpPr>
            <a:spLocks noGrp="1"/>
          </p:cNvSpPr>
          <p:nvPr>
            <p:ph type="sldNum" sz="quarter" idx="5"/>
          </p:nvPr>
        </p:nvSpPr>
        <p:spPr/>
        <p:txBody>
          <a:bodyPr/>
          <a:lstStyle/>
          <a:p>
            <a:fld id="{E0879FDD-03E9-4AC4-B7D3-F1718421B75C}" type="slidenum">
              <a:rPr lang="en-GB" smtClean="0"/>
              <a:t>24</a:t>
            </a:fld>
            <a:endParaRPr lang="en-GB"/>
          </a:p>
        </p:txBody>
      </p:sp>
    </p:spTree>
    <p:extLst>
      <p:ext uri="{BB962C8B-B14F-4D97-AF65-F5344CB8AC3E}">
        <p14:creationId xmlns:p14="http://schemas.microsoft.com/office/powerpoint/2010/main" val="1011883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879FDD-03E9-4AC4-B7D3-F1718421B75C}" type="slidenum">
              <a:rPr lang="en-GB" smtClean="0"/>
              <a:t>25</a:t>
            </a:fld>
            <a:endParaRPr lang="en-GB"/>
          </a:p>
        </p:txBody>
      </p:sp>
    </p:spTree>
    <p:extLst>
      <p:ext uri="{BB962C8B-B14F-4D97-AF65-F5344CB8AC3E}">
        <p14:creationId xmlns:p14="http://schemas.microsoft.com/office/powerpoint/2010/main" val="737279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098861-ED96-8540-8B53-CDD731A4F92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60189" y="1464177"/>
            <a:ext cx="8377518" cy="2470047"/>
          </a:xfrm>
        </p:spPr>
        <p:txBody>
          <a:bodyPr anchor="ctr">
            <a:normAutofit/>
          </a:bodyPr>
          <a:lstStyle>
            <a:lvl1pPr algn="l">
              <a:defRPr sz="32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76494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627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621477"/>
            <a:ext cx="7886700" cy="2139553"/>
          </a:xfrm>
        </p:spPr>
        <p:txBody>
          <a:bodyPr anchor="b">
            <a:normAutofit/>
          </a:bodyPr>
          <a:lstStyle>
            <a:lvl1pPr>
              <a:defRPr sz="3200"/>
            </a:lvl1pPr>
          </a:lstStyle>
          <a:p>
            <a:r>
              <a:rPr lang="en-GB" dirty="0"/>
              <a:t>Click to edit Master title style</a:t>
            </a:r>
            <a:endParaRPr lang="en-US" dirty="0"/>
          </a:p>
        </p:txBody>
      </p:sp>
      <p:sp>
        <p:nvSpPr>
          <p:cNvPr id="3" name="Text Placeholder 2"/>
          <p:cNvSpPr>
            <a:spLocks noGrp="1"/>
          </p:cNvSpPr>
          <p:nvPr>
            <p:ph type="body" idx="1"/>
          </p:nvPr>
        </p:nvSpPr>
        <p:spPr>
          <a:xfrm>
            <a:off x="623888" y="2781271"/>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887575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83936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solidFill>
                  <a:srgbClr val="E3027D"/>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solidFill>
                  <a:srgbClr val="E3027D"/>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6124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719828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55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342901"/>
            <a:ext cx="4629150" cy="4052888"/>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dirty="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2336427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4E547B-16B9-5744-A1F0-04B6844C4AC5}"/>
              </a:ext>
            </a:extLst>
          </p:cNvPr>
          <p:cNvPicPr>
            <a:picLocks noChangeAspect="1"/>
          </p:cNvPicPr>
          <p:nvPr userDrawn="1"/>
        </p:nvPicPr>
        <p:blipFill rotWithShape="1">
          <a:blip r:embed="rId10">
            <a:extLst>
              <a:ext uri="{28A0092B-C50C-407E-A947-70E740481C1C}">
                <a14:useLocalDpi xmlns:a14="http://schemas.microsoft.com/office/drawing/2010/main"/>
              </a:ext>
            </a:extLst>
          </a:blip>
          <a:srcRect t="92037" r="14454"/>
          <a:stretch/>
        </p:blipFill>
        <p:spPr>
          <a:xfrm>
            <a:off x="0" y="4733926"/>
            <a:ext cx="7822346" cy="409574"/>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A74E6D20-4788-1849-AF09-167481258DC0}"/>
              </a:ext>
            </a:extLst>
          </p:cNvPr>
          <p:cNvPicPr>
            <a:picLocks noChangeAspect="1"/>
          </p:cNvPicPr>
          <p:nvPr userDrawn="1"/>
        </p:nvPicPr>
        <p:blipFill rotWithShape="1">
          <a:blip r:embed="rId10">
            <a:extLst>
              <a:ext uri="{28A0092B-C50C-407E-A947-70E740481C1C}">
                <a14:useLocalDpi xmlns:a14="http://schemas.microsoft.com/office/drawing/2010/main"/>
              </a:ext>
            </a:extLst>
          </a:blip>
          <a:srcRect l="86219" t="92037" r="1093" b="1102"/>
          <a:stretch/>
        </p:blipFill>
        <p:spPr>
          <a:xfrm>
            <a:off x="7906870" y="4759859"/>
            <a:ext cx="1160290" cy="352905"/>
          </a:xfrm>
          <a:prstGeom prst="rect">
            <a:avLst/>
          </a:prstGeom>
        </p:spPr>
      </p:pic>
    </p:spTree>
    <p:extLst>
      <p:ext uri="{BB962C8B-B14F-4D97-AF65-F5344CB8AC3E}">
        <p14:creationId xmlns:p14="http://schemas.microsoft.com/office/powerpoint/2010/main" val="26371910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Lst>
  <p:txStyles>
    <p:titleStyle>
      <a:lvl1pPr algn="l" defTabSz="685800" rtl="0" eaLnBrk="1" latinLnBrk="0" hangingPunct="1">
        <a:lnSpc>
          <a:spcPct val="90000"/>
        </a:lnSpc>
        <a:spcBef>
          <a:spcPct val="0"/>
        </a:spcBef>
        <a:buNone/>
        <a:defRPr sz="2400" kern="1200">
          <a:solidFill>
            <a:srgbClr val="582C83"/>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582C8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582C83"/>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582C83"/>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582C83"/>
        </a:buClr>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582C83"/>
        </a:buClr>
        <a:buFont typeface="Arial" panose="020B0604020202020204" pitchFamily="34" charset="0"/>
        <a:buChar char="•"/>
        <a:defRPr sz="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bbc.co.uk/news/resources/idt-d6338d9f-8789-4bc2-b6d7-3691c0e7d138"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unfccc.int/topics/adaptation-and-resilience/the-big-picture/introduction"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4.xml"/><Relationship Id="rId1" Type="http://schemas.openxmlformats.org/officeDocument/2006/relationships/video" Target="https://www.youtube.com/embed/I-o4IXrS8do?feature=oembed" TargetMode="Externa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youtu.be/I-o4IXrS8do"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forms.office.com/Pages/ShareFormPage.aspx?id=DQSIkWdsW0yxEjajBLZtrQAAAAAAAAAAAAEYJ0yFpGxUNzBJQ1pBS0wxUkZKRFZRSVlDWTBYVTM0SS4u&amp;sharetoken=x73AdDroNhCS8lf3UKE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video" Target="https://www.youtube.com/embed/QndWnjvETwk?feature=oembed" TargetMode="External"/><Relationship Id="rId4" Type="http://schemas.openxmlformats.org/officeDocument/2006/relationships/hyperlink" Target="https://www.youtube.com/watch?v=QndWnjvETwk"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hyperlink" Target="https://www.bbc.co.uk/news/uk-england-leeds-62207137" TargetMode="External"/><Relationship Id="rId4" Type="http://schemas.openxmlformats.org/officeDocument/2006/relationships/hyperlink" Target="https://www.bbc.co.uk/news/education-6218253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BE2B-D80B-0950-E6CB-4715B3C90370}"/>
              </a:ext>
            </a:extLst>
          </p:cNvPr>
          <p:cNvSpPr>
            <a:spLocks noGrp="1"/>
          </p:cNvSpPr>
          <p:nvPr>
            <p:ph type="ctrTitle"/>
          </p:nvPr>
        </p:nvSpPr>
        <p:spPr/>
        <p:txBody>
          <a:bodyPr>
            <a:normAutofit/>
          </a:bodyPr>
          <a:lstStyle/>
          <a:p>
            <a:pPr algn="ctr"/>
            <a:r>
              <a:rPr lang="en-GB" sz="4000" dirty="0"/>
              <a:t>Can my School Adapt to and Resist a Heatwave?</a:t>
            </a:r>
          </a:p>
        </p:txBody>
      </p:sp>
      <p:pic>
        <p:nvPicPr>
          <p:cNvPr id="4" name="Picture 3" descr="A close up of a sign&#10;&#10;Description automatically generated">
            <a:extLst>
              <a:ext uri="{FF2B5EF4-FFF2-40B4-BE49-F238E27FC236}">
                <a16:creationId xmlns:a16="http://schemas.microsoft.com/office/drawing/2014/main" id="{0B436595-6C32-FB5F-B194-3EB711D2C53E}"/>
              </a:ext>
            </a:extLst>
          </p:cNvPr>
          <p:cNvPicPr>
            <a:picLocks noChangeAspect="1"/>
          </p:cNvPicPr>
          <p:nvPr/>
        </p:nvPicPr>
        <p:blipFill>
          <a:blip r:embed="rId2"/>
          <a:stretch>
            <a:fillRect/>
          </a:stretch>
        </p:blipFill>
        <p:spPr>
          <a:xfrm>
            <a:off x="6265889" y="717888"/>
            <a:ext cx="2078948" cy="491388"/>
          </a:xfrm>
          <a:prstGeom prst="rect">
            <a:avLst/>
          </a:prstGeom>
        </p:spPr>
      </p:pic>
    </p:spTree>
    <p:extLst>
      <p:ext uri="{BB962C8B-B14F-4D97-AF65-F5344CB8AC3E}">
        <p14:creationId xmlns:p14="http://schemas.microsoft.com/office/powerpoint/2010/main" val="2549320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AFB15-3892-39B3-7E66-71912E48CDC2}"/>
              </a:ext>
            </a:extLst>
          </p:cNvPr>
          <p:cNvSpPr>
            <a:spLocks noGrp="1"/>
          </p:cNvSpPr>
          <p:nvPr>
            <p:ph type="ctrTitle"/>
          </p:nvPr>
        </p:nvSpPr>
        <p:spPr/>
        <p:txBody>
          <a:bodyPr/>
          <a:lstStyle/>
          <a:p>
            <a:r>
              <a:rPr lang="en-GB" b="1" u="sng" dirty="0"/>
              <a:t>Climate Change and Extreme Heat in the UK</a:t>
            </a:r>
          </a:p>
        </p:txBody>
      </p:sp>
    </p:spTree>
    <p:extLst>
      <p:ext uri="{BB962C8B-B14F-4D97-AF65-F5344CB8AC3E}">
        <p14:creationId xmlns:p14="http://schemas.microsoft.com/office/powerpoint/2010/main" val="1801368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D129-C98B-3D61-23F4-BA160AD014F3}"/>
              </a:ext>
            </a:extLst>
          </p:cNvPr>
          <p:cNvSpPr>
            <a:spLocks noGrp="1"/>
          </p:cNvSpPr>
          <p:nvPr>
            <p:ph type="title"/>
          </p:nvPr>
        </p:nvSpPr>
        <p:spPr>
          <a:xfrm>
            <a:off x="1067991" y="42622"/>
            <a:ext cx="7886700" cy="994172"/>
          </a:xfrm>
        </p:spPr>
        <p:txBody>
          <a:bodyPr/>
          <a:lstStyle/>
          <a:p>
            <a:r>
              <a:rPr lang="en-US" dirty="0">
                <a:latin typeface="+mn-lt"/>
              </a:rPr>
              <a:t>What is happening to the Earth’s climate?</a:t>
            </a:r>
          </a:p>
        </p:txBody>
      </p:sp>
      <p:pic>
        <p:nvPicPr>
          <p:cNvPr id="4" name="Content Placeholder 4">
            <a:extLst>
              <a:ext uri="{FF2B5EF4-FFF2-40B4-BE49-F238E27FC236}">
                <a16:creationId xmlns:a16="http://schemas.microsoft.com/office/drawing/2014/main" id="{BEFFA587-E002-F2A1-3FE1-DFABC37510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5834" y="811645"/>
            <a:ext cx="5596890" cy="3909137"/>
          </a:xfrm>
          <a:prstGeom prst="rect">
            <a:avLst/>
          </a:prstGeom>
        </p:spPr>
      </p:pic>
      <p:sp>
        <p:nvSpPr>
          <p:cNvPr id="5" name="TextBox 4">
            <a:extLst>
              <a:ext uri="{FF2B5EF4-FFF2-40B4-BE49-F238E27FC236}">
                <a16:creationId xmlns:a16="http://schemas.microsoft.com/office/drawing/2014/main" id="{45397B20-CD72-7D44-8B2F-F69108985056}"/>
              </a:ext>
            </a:extLst>
          </p:cNvPr>
          <p:cNvSpPr txBox="1"/>
          <p:nvPr/>
        </p:nvSpPr>
        <p:spPr>
          <a:xfrm>
            <a:off x="7243762" y="4762627"/>
            <a:ext cx="1181734" cy="403957"/>
          </a:xfrm>
          <a:prstGeom prst="rect">
            <a:avLst/>
          </a:prstGeom>
          <a:noFill/>
        </p:spPr>
        <p:txBody>
          <a:bodyPr wrap="none" rtlCol="0">
            <a:spAutoFit/>
          </a:bodyPr>
          <a:lstStyle/>
          <a:p>
            <a:r>
              <a:rPr lang="en-US" sz="675" dirty="0">
                <a:latin typeface="+mj-lt"/>
              </a:rPr>
              <a:t>Image: Wikimedia Commons</a:t>
            </a:r>
          </a:p>
          <a:p>
            <a:endParaRPr lang="en-US" sz="1350" dirty="0"/>
          </a:p>
        </p:txBody>
      </p:sp>
    </p:spTree>
    <p:extLst>
      <p:ext uri="{BB962C8B-B14F-4D97-AF65-F5344CB8AC3E}">
        <p14:creationId xmlns:p14="http://schemas.microsoft.com/office/powerpoint/2010/main" val="492156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83494-2AB2-79EF-2B32-559700DC9CDA}"/>
              </a:ext>
            </a:extLst>
          </p:cNvPr>
          <p:cNvSpPr>
            <a:spLocks noGrp="1"/>
          </p:cNvSpPr>
          <p:nvPr>
            <p:ph type="title"/>
          </p:nvPr>
        </p:nvSpPr>
        <p:spPr>
          <a:xfrm>
            <a:off x="1" y="173824"/>
            <a:ext cx="9143999" cy="412805"/>
          </a:xfrm>
        </p:spPr>
        <p:txBody>
          <a:bodyPr>
            <a:normAutofit fontScale="90000"/>
          </a:bodyPr>
          <a:lstStyle/>
          <a:p>
            <a:pPr algn="ctr"/>
            <a:r>
              <a:rPr lang="en-US" sz="3150" b="1" dirty="0">
                <a:latin typeface="+mn-lt"/>
              </a:rPr>
              <a:t>HOW IS CLIMATE CHANGE AFFECTING HEATWAVES?</a:t>
            </a:r>
          </a:p>
        </p:txBody>
      </p:sp>
      <p:pic>
        <p:nvPicPr>
          <p:cNvPr id="4" name="Picture 3">
            <a:extLst>
              <a:ext uri="{FF2B5EF4-FFF2-40B4-BE49-F238E27FC236}">
                <a16:creationId xmlns:a16="http://schemas.microsoft.com/office/drawing/2014/main" id="{2EBA841C-76BC-D6D7-9195-D53C80AB06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2183" y="879766"/>
            <a:ext cx="5829300" cy="3446252"/>
          </a:xfrm>
          <a:prstGeom prst="rect">
            <a:avLst/>
          </a:prstGeom>
        </p:spPr>
      </p:pic>
      <p:pic>
        <p:nvPicPr>
          <p:cNvPr id="5" name="Content Placeholder 7">
            <a:extLst>
              <a:ext uri="{FF2B5EF4-FFF2-40B4-BE49-F238E27FC236}">
                <a16:creationId xmlns:a16="http://schemas.microsoft.com/office/drawing/2014/main" id="{B90742F7-74F5-1D87-9E5B-41B7FB30AFA2}"/>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20871" y="660068"/>
            <a:ext cx="8292357" cy="3959087"/>
          </a:xfrm>
        </p:spPr>
      </p:pic>
      <p:sp>
        <p:nvSpPr>
          <p:cNvPr id="3" name="TextBox 2">
            <a:extLst>
              <a:ext uri="{FF2B5EF4-FFF2-40B4-BE49-F238E27FC236}">
                <a16:creationId xmlns:a16="http://schemas.microsoft.com/office/drawing/2014/main" id="{CEEB7CBC-61C3-87E1-96F8-09F6B89B353C}"/>
              </a:ext>
            </a:extLst>
          </p:cNvPr>
          <p:cNvSpPr txBox="1"/>
          <p:nvPr/>
        </p:nvSpPr>
        <p:spPr>
          <a:xfrm>
            <a:off x="1190853" y="4480655"/>
            <a:ext cx="1041182" cy="300082"/>
          </a:xfrm>
          <a:prstGeom prst="rect">
            <a:avLst/>
          </a:prstGeom>
          <a:noFill/>
        </p:spPr>
        <p:txBody>
          <a:bodyPr wrap="none" rtlCol="0">
            <a:spAutoFit/>
          </a:bodyPr>
          <a:lstStyle/>
          <a:p>
            <a:r>
              <a:rPr lang="en-GB" sz="1350" dirty="0"/>
              <a:t>Before 1991</a:t>
            </a:r>
          </a:p>
        </p:txBody>
      </p:sp>
      <p:sp>
        <p:nvSpPr>
          <p:cNvPr id="6" name="TextBox 5">
            <a:extLst>
              <a:ext uri="{FF2B5EF4-FFF2-40B4-BE49-F238E27FC236}">
                <a16:creationId xmlns:a16="http://schemas.microsoft.com/office/drawing/2014/main" id="{C8E094A2-18EB-0A61-7D3F-6FEE2602756A}"/>
              </a:ext>
            </a:extLst>
          </p:cNvPr>
          <p:cNvSpPr txBox="1"/>
          <p:nvPr/>
        </p:nvSpPr>
        <p:spPr>
          <a:xfrm>
            <a:off x="6793256" y="4480655"/>
            <a:ext cx="537327" cy="300082"/>
          </a:xfrm>
          <a:prstGeom prst="rect">
            <a:avLst/>
          </a:prstGeom>
          <a:noFill/>
        </p:spPr>
        <p:txBody>
          <a:bodyPr wrap="none" rtlCol="0">
            <a:spAutoFit/>
          </a:bodyPr>
          <a:lstStyle/>
          <a:p>
            <a:r>
              <a:rPr lang="en-GB" sz="1350" dirty="0"/>
              <a:t>2022</a:t>
            </a:r>
          </a:p>
        </p:txBody>
      </p:sp>
      <p:sp>
        <p:nvSpPr>
          <p:cNvPr id="7" name="TextBox 6">
            <a:extLst>
              <a:ext uri="{FF2B5EF4-FFF2-40B4-BE49-F238E27FC236}">
                <a16:creationId xmlns:a16="http://schemas.microsoft.com/office/drawing/2014/main" id="{F6BFB5A7-582E-9987-38AE-7E1A22560CBD}"/>
              </a:ext>
            </a:extLst>
          </p:cNvPr>
          <p:cNvSpPr txBox="1"/>
          <p:nvPr/>
        </p:nvSpPr>
        <p:spPr>
          <a:xfrm>
            <a:off x="3992055" y="4488724"/>
            <a:ext cx="537327" cy="300082"/>
          </a:xfrm>
          <a:prstGeom prst="rect">
            <a:avLst/>
          </a:prstGeom>
          <a:noFill/>
        </p:spPr>
        <p:txBody>
          <a:bodyPr wrap="none" rtlCol="0">
            <a:spAutoFit/>
          </a:bodyPr>
          <a:lstStyle/>
          <a:p>
            <a:r>
              <a:rPr lang="en-GB" sz="1350" dirty="0"/>
              <a:t>1991</a:t>
            </a:r>
          </a:p>
        </p:txBody>
      </p:sp>
    </p:spTree>
    <p:extLst>
      <p:ext uri="{BB962C8B-B14F-4D97-AF65-F5344CB8AC3E}">
        <p14:creationId xmlns:p14="http://schemas.microsoft.com/office/powerpoint/2010/main" val="2150487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450CB-D6CB-C0D7-005B-A9595E6F97EE}"/>
              </a:ext>
            </a:extLst>
          </p:cNvPr>
          <p:cNvSpPr>
            <a:spLocks noGrp="1"/>
          </p:cNvSpPr>
          <p:nvPr>
            <p:ph type="title"/>
          </p:nvPr>
        </p:nvSpPr>
        <p:spPr>
          <a:xfrm>
            <a:off x="143860" y="-16874"/>
            <a:ext cx="7886700" cy="994172"/>
          </a:xfrm>
          <a:solidFill>
            <a:schemeClr val="bg1"/>
          </a:solidFill>
        </p:spPr>
        <p:txBody>
          <a:bodyPr>
            <a:normAutofit/>
          </a:bodyPr>
          <a:lstStyle/>
          <a:p>
            <a:r>
              <a:rPr lang="en-GB" i="0" u="none" strike="noStrike" dirty="0">
                <a:solidFill>
                  <a:srgbClr val="0B0C0C"/>
                </a:solidFill>
                <a:effectLst/>
                <a:latin typeface="+mn-lt"/>
              </a:rPr>
              <a:t>Do you think that the heatwave threshold should be the same all over the UK?</a:t>
            </a:r>
            <a:endParaRPr lang="en-US" dirty="0">
              <a:latin typeface="+mn-lt"/>
            </a:endParaRPr>
          </a:p>
        </p:txBody>
      </p:sp>
      <p:pic>
        <p:nvPicPr>
          <p:cNvPr id="5" name="Content Placeholder 4">
            <a:extLst>
              <a:ext uri="{FF2B5EF4-FFF2-40B4-BE49-F238E27FC236}">
                <a16:creationId xmlns:a16="http://schemas.microsoft.com/office/drawing/2014/main" id="{0C992152-1088-A417-B6A0-622A7F6852E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90757" y="778386"/>
            <a:ext cx="4207757" cy="3927621"/>
          </a:xfrm>
        </p:spPr>
      </p:pic>
    </p:spTree>
    <p:extLst>
      <p:ext uri="{BB962C8B-B14F-4D97-AF65-F5344CB8AC3E}">
        <p14:creationId xmlns:p14="http://schemas.microsoft.com/office/powerpoint/2010/main" val="3028288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F9783-7637-68F9-C55F-FA18A8E8FC28}"/>
              </a:ext>
            </a:extLst>
          </p:cNvPr>
          <p:cNvSpPr>
            <a:spLocks noGrp="1"/>
          </p:cNvSpPr>
          <p:nvPr>
            <p:ph type="title"/>
          </p:nvPr>
        </p:nvSpPr>
        <p:spPr>
          <a:xfrm>
            <a:off x="72915" y="-33736"/>
            <a:ext cx="7886700" cy="994172"/>
          </a:xfrm>
        </p:spPr>
        <p:txBody>
          <a:bodyPr/>
          <a:lstStyle/>
          <a:p>
            <a:r>
              <a:rPr lang="en-US" b="1" dirty="0"/>
              <a:t>ACTIVITY: Find out how temperatures might change in your area in the years to come.</a:t>
            </a:r>
          </a:p>
        </p:txBody>
      </p:sp>
      <p:pic>
        <p:nvPicPr>
          <p:cNvPr id="6" name="Picture 5">
            <a:hlinkClick r:id="rId2"/>
            <a:extLst>
              <a:ext uri="{FF2B5EF4-FFF2-40B4-BE49-F238E27FC236}">
                <a16:creationId xmlns:a16="http://schemas.microsoft.com/office/drawing/2014/main" id="{138F3084-661F-F55E-178E-211052412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915" y="930247"/>
            <a:ext cx="5503133" cy="2887407"/>
          </a:xfrm>
          <a:prstGeom prst="rect">
            <a:avLst/>
          </a:prstGeom>
          <a:ln>
            <a:solidFill>
              <a:schemeClr val="tx1"/>
            </a:solidFill>
          </a:ln>
        </p:spPr>
      </p:pic>
      <p:sp>
        <p:nvSpPr>
          <p:cNvPr id="7" name="Rectangle 6">
            <a:extLst>
              <a:ext uri="{FF2B5EF4-FFF2-40B4-BE49-F238E27FC236}">
                <a16:creationId xmlns:a16="http://schemas.microsoft.com/office/drawing/2014/main" id="{351CADA5-3994-1C85-FAFF-1BF2D32B29C7}"/>
              </a:ext>
            </a:extLst>
          </p:cNvPr>
          <p:cNvSpPr/>
          <p:nvPr/>
        </p:nvSpPr>
        <p:spPr>
          <a:xfrm>
            <a:off x="1534392" y="1524000"/>
            <a:ext cx="325582" cy="1420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4" name="TextBox 3">
            <a:extLst>
              <a:ext uri="{FF2B5EF4-FFF2-40B4-BE49-F238E27FC236}">
                <a16:creationId xmlns:a16="http://schemas.microsoft.com/office/drawing/2014/main" id="{B42E7C16-3249-9377-D4A9-0A277E8C8E46}"/>
              </a:ext>
            </a:extLst>
          </p:cNvPr>
          <p:cNvSpPr txBox="1"/>
          <p:nvPr/>
        </p:nvSpPr>
        <p:spPr>
          <a:xfrm>
            <a:off x="151743" y="3818658"/>
            <a:ext cx="4572000" cy="923330"/>
          </a:xfrm>
          <a:prstGeom prst="rect">
            <a:avLst/>
          </a:prstGeom>
          <a:noFill/>
        </p:spPr>
        <p:txBody>
          <a:bodyPr wrap="square">
            <a:spAutoFit/>
          </a:bodyPr>
          <a:lstStyle/>
          <a:p>
            <a:pPr lvl="0"/>
            <a:r>
              <a:rPr lang="en-GB" dirty="0"/>
              <a:t>Use the </a:t>
            </a:r>
            <a:r>
              <a:rPr lang="en-GB" dirty="0">
                <a:solidFill>
                  <a:schemeClr val="accent5">
                    <a:lumMod val="75000"/>
                  </a:schemeClr>
                </a:solidFill>
                <a:hlinkClick r:id="rId2">
                  <a:extLst>
                    <a:ext uri="{A12FA001-AC4F-418D-AE19-62706E023703}">
                      <ahyp:hlinkClr xmlns:ahyp="http://schemas.microsoft.com/office/drawing/2018/hyperlinkcolor" val="tx"/>
                    </a:ext>
                  </a:extLst>
                </a:hlinkClick>
              </a:rPr>
              <a:t>climate calculator on this webpage </a:t>
            </a:r>
            <a:r>
              <a:rPr lang="en-GB" dirty="0"/>
              <a:t>to complete the diagram on the maximum summer temperature where you live.</a:t>
            </a:r>
            <a:endParaRPr lang="en-US" dirty="0"/>
          </a:p>
        </p:txBody>
      </p:sp>
      <p:pic>
        <p:nvPicPr>
          <p:cNvPr id="5" name="Picture 4">
            <a:extLst>
              <a:ext uri="{FF2B5EF4-FFF2-40B4-BE49-F238E27FC236}">
                <a16:creationId xmlns:a16="http://schemas.microsoft.com/office/drawing/2014/main" id="{90410A93-424E-A4AF-6571-7932317B75D4}"/>
              </a:ext>
            </a:extLst>
          </p:cNvPr>
          <p:cNvPicPr>
            <a:picLocks noChangeAspect="1"/>
          </p:cNvPicPr>
          <p:nvPr/>
        </p:nvPicPr>
        <p:blipFill>
          <a:blip r:embed="rId4"/>
          <a:stretch>
            <a:fillRect/>
          </a:stretch>
        </p:blipFill>
        <p:spPr>
          <a:xfrm>
            <a:off x="5576048" y="748143"/>
            <a:ext cx="3666224" cy="1693722"/>
          </a:xfrm>
          <a:prstGeom prst="rect">
            <a:avLst/>
          </a:prstGeom>
        </p:spPr>
      </p:pic>
      <p:sp>
        <p:nvSpPr>
          <p:cNvPr id="8" name="TextBox 7">
            <a:extLst>
              <a:ext uri="{FF2B5EF4-FFF2-40B4-BE49-F238E27FC236}">
                <a16:creationId xmlns:a16="http://schemas.microsoft.com/office/drawing/2014/main" id="{B9712094-8A2D-1F3D-18D1-6B4A08F731C6}"/>
              </a:ext>
            </a:extLst>
          </p:cNvPr>
          <p:cNvSpPr txBox="1"/>
          <p:nvPr/>
        </p:nvSpPr>
        <p:spPr>
          <a:xfrm>
            <a:off x="5687086" y="2485433"/>
            <a:ext cx="1080745" cy="338554"/>
          </a:xfrm>
          <a:prstGeom prst="rect">
            <a:avLst/>
          </a:prstGeom>
          <a:noFill/>
        </p:spPr>
        <p:txBody>
          <a:bodyPr wrap="none" rtlCol="0">
            <a:spAutoFit/>
          </a:bodyPr>
          <a:lstStyle/>
          <a:p>
            <a:r>
              <a:rPr lang="en-GB" sz="1600" dirty="0"/>
              <a:t>1991-2019</a:t>
            </a:r>
          </a:p>
        </p:txBody>
      </p:sp>
      <p:sp>
        <p:nvSpPr>
          <p:cNvPr id="10" name="TextBox 9">
            <a:extLst>
              <a:ext uri="{FF2B5EF4-FFF2-40B4-BE49-F238E27FC236}">
                <a16:creationId xmlns:a16="http://schemas.microsoft.com/office/drawing/2014/main" id="{5ACF60BE-B002-0C0F-B747-5C7D07232E13}"/>
              </a:ext>
            </a:extLst>
          </p:cNvPr>
          <p:cNvSpPr txBox="1"/>
          <p:nvPr/>
        </p:nvSpPr>
        <p:spPr>
          <a:xfrm>
            <a:off x="7157328" y="2516970"/>
            <a:ext cx="503664" cy="369332"/>
          </a:xfrm>
          <a:prstGeom prst="rect">
            <a:avLst/>
          </a:prstGeom>
          <a:noFill/>
        </p:spPr>
        <p:txBody>
          <a:bodyPr wrap="none" rtlCol="0">
            <a:spAutoFit/>
          </a:bodyPr>
          <a:lstStyle/>
          <a:p>
            <a:r>
              <a:rPr lang="en-GB" dirty="0"/>
              <a:t>2°C</a:t>
            </a:r>
          </a:p>
        </p:txBody>
      </p:sp>
      <p:sp>
        <p:nvSpPr>
          <p:cNvPr id="13" name="TextBox 12">
            <a:extLst>
              <a:ext uri="{FF2B5EF4-FFF2-40B4-BE49-F238E27FC236}">
                <a16:creationId xmlns:a16="http://schemas.microsoft.com/office/drawing/2014/main" id="{1605CEA3-C61A-A54A-C2B2-B39D85A350DE}"/>
              </a:ext>
            </a:extLst>
          </p:cNvPr>
          <p:cNvSpPr txBox="1"/>
          <p:nvPr/>
        </p:nvSpPr>
        <p:spPr>
          <a:xfrm>
            <a:off x="8391215" y="2516970"/>
            <a:ext cx="503664" cy="369332"/>
          </a:xfrm>
          <a:prstGeom prst="rect">
            <a:avLst/>
          </a:prstGeom>
          <a:noFill/>
        </p:spPr>
        <p:txBody>
          <a:bodyPr wrap="none" rtlCol="0">
            <a:spAutoFit/>
          </a:bodyPr>
          <a:lstStyle/>
          <a:p>
            <a:r>
              <a:rPr lang="en-GB" dirty="0"/>
              <a:t>4°C</a:t>
            </a:r>
          </a:p>
        </p:txBody>
      </p:sp>
    </p:spTree>
    <p:extLst>
      <p:ext uri="{BB962C8B-B14F-4D97-AF65-F5344CB8AC3E}">
        <p14:creationId xmlns:p14="http://schemas.microsoft.com/office/powerpoint/2010/main" val="2916214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CBECC6-8449-B7FB-1A1E-4BE919C82A3C}"/>
              </a:ext>
            </a:extLst>
          </p:cNvPr>
          <p:cNvSpPr>
            <a:spLocks noGrp="1"/>
          </p:cNvSpPr>
          <p:nvPr>
            <p:ph type="title"/>
          </p:nvPr>
        </p:nvSpPr>
        <p:spPr>
          <a:xfrm>
            <a:off x="1212240" y="187804"/>
            <a:ext cx="6788761" cy="925830"/>
          </a:xfrm>
        </p:spPr>
        <p:txBody>
          <a:bodyPr>
            <a:normAutofit/>
          </a:bodyPr>
          <a:lstStyle/>
          <a:p>
            <a:r>
              <a:rPr lang="en-GB" dirty="0"/>
              <a:t>Other countries have plans in place to deal with extreme heat events</a:t>
            </a:r>
          </a:p>
        </p:txBody>
      </p:sp>
      <p:sp>
        <p:nvSpPr>
          <p:cNvPr id="5" name="Content Placeholder 4">
            <a:extLst>
              <a:ext uri="{FF2B5EF4-FFF2-40B4-BE49-F238E27FC236}">
                <a16:creationId xmlns:a16="http://schemas.microsoft.com/office/drawing/2014/main" id="{62824A2A-2194-C54D-C1A7-F90C3A385710}"/>
              </a:ext>
            </a:extLst>
          </p:cNvPr>
          <p:cNvSpPr>
            <a:spLocks noGrp="1"/>
          </p:cNvSpPr>
          <p:nvPr>
            <p:ph sz="half" idx="1"/>
          </p:nvPr>
        </p:nvSpPr>
        <p:spPr>
          <a:xfrm>
            <a:off x="212834" y="1113634"/>
            <a:ext cx="4467971" cy="3683669"/>
          </a:xfrm>
        </p:spPr>
        <p:txBody>
          <a:bodyPr>
            <a:noAutofit/>
          </a:bodyPr>
          <a:lstStyle/>
          <a:p>
            <a:r>
              <a:rPr lang="en-GB" sz="1800" dirty="0">
                <a:latin typeface="Arial" panose="020B0604020202020204" pitchFamily="34" charset="0"/>
                <a:cs typeface="Arial" panose="020B0604020202020204" pitchFamily="34" charset="0"/>
              </a:rPr>
              <a:t>For example, France’s annual ‘</a:t>
            </a:r>
            <a:r>
              <a:rPr lang="en-GB" sz="1800" i="1" dirty="0">
                <a:latin typeface="Arial" panose="020B0604020202020204" pitchFamily="34" charset="0"/>
                <a:cs typeface="Arial" panose="020B0604020202020204" pitchFamily="34" charset="0"/>
              </a:rPr>
              <a:t>plan canicule</a:t>
            </a:r>
            <a:r>
              <a:rPr lang="en-GB" sz="1800" dirty="0">
                <a:latin typeface="Arial" panose="020B0604020202020204" pitchFamily="34" charset="0"/>
                <a:cs typeface="Arial" panose="020B0604020202020204" pitchFamily="34" charset="0"/>
              </a:rPr>
              <a:t>’ is a system set up to manage heatwaves.</a:t>
            </a:r>
          </a:p>
          <a:p>
            <a:r>
              <a:rPr lang="en-GB" sz="1800" dirty="0">
                <a:latin typeface="Arial" panose="020B0604020202020204" pitchFamily="34" charset="0"/>
                <a:cs typeface="Arial" panose="020B0604020202020204" pitchFamily="34" charset="0"/>
              </a:rPr>
              <a:t>France's ministry of education states that school pupils in primary or </a:t>
            </a:r>
            <a:r>
              <a:rPr lang="en-GB" sz="1800" dirty="0" err="1">
                <a:latin typeface="Arial" panose="020B0604020202020204" pitchFamily="34" charset="0"/>
                <a:cs typeface="Arial" panose="020B0604020202020204" pitchFamily="34" charset="0"/>
              </a:rPr>
              <a:t>collège</a:t>
            </a:r>
            <a:r>
              <a:rPr lang="en-GB" sz="1800" dirty="0">
                <a:latin typeface="Arial" panose="020B0604020202020204" pitchFamily="34" charset="0"/>
                <a:cs typeface="Arial" panose="020B0604020202020204" pitchFamily="34" charset="0"/>
              </a:rPr>
              <a:t> level do not need to go to school when a </a:t>
            </a:r>
            <a:r>
              <a:rPr lang="en-GB" sz="1800" b="1" dirty="0">
                <a:solidFill>
                  <a:srgbClr val="FF0000"/>
                </a:solidFill>
                <a:latin typeface="Arial" panose="020B0604020202020204" pitchFamily="34" charset="0"/>
                <a:cs typeface="Arial" panose="020B0604020202020204" pitchFamily="34" charset="0"/>
              </a:rPr>
              <a:t>red alert </a:t>
            </a:r>
            <a:r>
              <a:rPr lang="en-GB" sz="1800" dirty="0">
                <a:latin typeface="Arial" panose="020B0604020202020204" pitchFamily="34" charset="0"/>
                <a:cs typeface="Arial" panose="020B0604020202020204" pitchFamily="34" charset="0"/>
              </a:rPr>
              <a:t>has been declared. </a:t>
            </a:r>
          </a:p>
          <a:p>
            <a:r>
              <a:rPr lang="en-GB" sz="1800" dirty="0">
                <a:latin typeface="Arial" panose="020B0604020202020204" pitchFamily="34" charset="0"/>
                <a:cs typeface="Arial" panose="020B0604020202020204" pitchFamily="34" charset="0"/>
              </a:rPr>
              <a:t>The plan was a response to a heat wave in 2003 were almost 19,000 people died as a result of excess heat</a:t>
            </a:r>
          </a:p>
        </p:txBody>
      </p:sp>
      <p:pic>
        <p:nvPicPr>
          <p:cNvPr id="9" name="Content Placeholder 8" descr="Map&#10;&#10;Description automatically generated">
            <a:extLst>
              <a:ext uri="{FF2B5EF4-FFF2-40B4-BE49-F238E27FC236}">
                <a16:creationId xmlns:a16="http://schemas.microsoft.com/office/drawing/2014/main" id="{12831BA7-D202-2B54-ABC8-5A34E0D8E0A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43043" y="916300"/>
            <a:ext cx="3231581" cy="1813276"/>
          </a:xfrm>
        </p:spPr>
      </p:pic>
      <p:sp>
        <p:nvSpPr>
          <p:cNvPr id="11" name="TextBox 10">
            <a:extLst>
              <a:ext uri="{FF2B5EF4-FFF2-40B4-BE49-F238E27FC236}">
                <a16:creationId xmlns:a16="http://schemas.microsoft.com/office/drawing/2014/main" id="{FF1A3C57-5F7C-BDAC-0CE8-02A3855C29C6}"/>
              </a:ext>
            </a:extLst>
          </p:cNvPr>
          <p:cNvSpPr txBox="1"/>
          <p:nvPr/>
        </p:nvSpPr>
        <p:spPr>
          <a:xfrm>
            <a:off x="4740153" y="2832586"/>
            <a:ext cx="3234470" cy="1685077"/>
          </a:xfrm>
          <a:prstGeom prst="rect">
            <a:avLst/>
          </a:prstGeom>
          <a:solidFill>
            <a:schemeClr val="accent5"/>
          </a:solidFill>
        </p:spPr>
        <p:txBody>
          <a:bodyPr wrap="square">
            <a:spAutoFit/>
          </a:bodyPr>
          <a:lstStyle/>
          <a:p>
            <a:r>
              <a:rPr lang="en-GB" sz="1350" dirty="0">
                <a:latin typeface="Arial" panose="020B0604020202020204" pitchFamily="34" charset="0"/>
                <a:cs typeface="Arial" panose="020B0604020202020204" pitchFamily="34" charset="0"/>
              </a:rPr>
              <a:t>In Germany you can be sent home from school if your classroom is too hot!!!</a:t>
            </a:r>
          </a:p>
          <a:p>
            <a:r>
              <a:rPr lang="en-GB" sz="1350" dirty="0">
                <a:latin typeface="Arial" panose="020B0604020202020204" pitchFamily="34" charset="0"/>
                <a:cs typeface="Arial" panose="020B0604020202020204" pitchFamily="34" charset="0"/>
              </a:rPr>
              <a:t>In Bremen, students will be sent home if the indoor temperature exceeds 25 degrees. </a:t>
            </a:r>
          </a:p>
          <a:p>
            <a:pPr algn="ctr"/>
            <a:r>
              <a:rPr lang="en-GB" b="1" dirty="0">
                <a:solidFill>
                  <a:srgbClr val="FFFF00"/>
                </a:solidFill>
                <a:latin typeface="Arial" panose="020B0604020202020204" pitchFamily="34" charset="0"/>
                <a:cs typeface="Arial" panose="020B0604020202020204" pitchFamily="34" charset="0"/>
              </a:rPr>
              <a:t>What do YOU think of this idea?</a:t>
            </a:r>
          </a:p>
        </p:txBody>
      </p:sp>
    </p:spTree>
    <p:extLst>
      <p:ext uri="{BB962C8B-B14F-4D97-AF65-F5344CB8AC3E}">
        <p14:creationId xmlns:p14="http://schemas.microsoft.com/office/powerpoint/2010/main" val="1220938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8AC32-1742-B2E1-7FB9-F00821598FB2}"/>
              </a:ext>
            </a:extLst>
          </p:cNvPr>
          <p:cNvSpPr>
            <a:spLocks noGrp="1"/>
          </p:cNvSpPr>
          <p:nvPr>
            <p:ph type="title"/>
          </p:nvPr>
        </p:nvSpPr>
        <p:spPr>
          <a:xfrm>
            <a:off x="345134" y="3547"/>
            <a:ext cx="8771275" cy="925830"/>
          </a:xfrm>
        </p:spPr>
        <p:txBody>
          <a:bodyPr>
            <a:noAutofit/>
          </a:bodyPr>
          <a:lstStyle/>
          <a:p>
            <a:r>
              <a:rPr lang="en-GB" dirty="0"/>
              <a:t>If you were </a:t>
            </a:r>
            <a:r>
              <a:rPr lang="en-GB" dirty="0">
                <a:solidFill>
                  <a:srgbClr val="00B050"/>
                </a:solidFill>
              </a:rPr>
              <a:t>guiding headteachers, </a:t>
            </a:r>
            <a:r>
              <a:rPr lang="en-GB" dirty="0"/>
              <a:t>what would you advise them to do with their </a:t>
            </a:r>
            <a:r>
              <a:rPr lang="en-GB" dirty="0">
                <a:solidFill>
                  <a:srgbClr val="00B050"/>
                </a:solidFill>
              </a:rPr>
              <a:t>buildings</a:t>
            </a:r>
            <a:r>
              <a:rPr lang="en-GB" dirty="0"/>
              <a:t> during a heat wave? Make a list </a:t>
            </a:r>
          </a:p>
        </p:txBody>
      </p:sp>
      <p:sp>
        <p:nvSpPr>
          <p:cNvPr id="3" name="Content Placeholder 2">
            <a:extLst>
              <a:ext uri="{FF2B5EF4-FFF2-40B4-BE49-F238E27FC236}">
                <a16:creationId xmlns:a16="http://schemas.microsoft.com/office/drawing/2014/main" id="{7496D3D9-8BC0-484F-698A-243E99EF078B}"/>
              </a:ext>
            </a:extLst>
          </p:cNvPr>
          <p:cNvSpPr>
            <a:spLocks noGrp="1"/>
          </p:cNvSpPr>
          <p:nvPr>
            <p:ph idx="1"/>
          </p:nvPr>
        </p:nvSpPr>
        <p:spPr>
          <a:xfrm>
            <a:off x="275897" y="992044"/>
            <a:ext cx="7145719" cy="3480172"/>
          </a:xfrm>
        </p:spPr>
        <p:txBody>
          <a:bodyPr>
            <a:normAutofit/>
          </a:bodyPr>
          <a:lstStyle/>
          <a:p>
            <a:pPr marL="0" indent="0">
              <a:buNone/>
            </a:pPr>
            <a:r>
              <a:rPr lang="en-GB" sz="1800" kern="1400" spc="-38" dirty="0">
                <a:ea typeface="Times New Roman" panose="02020603050405020304" pitchFamily="18" charset="0"/>
                <a:cs typeface="Times New Roman" panose="02020603050405020304" pitchFamily="18" charset="0"/>
              </a:rPr>
              <a:t>Advice from the FRENCH government to their headteachers</a:t>
            </a:r>
          </a:p>
          <a:p>
            <a:pPr marL="257175" indent="-257175">
              <a:buFont typeface="+mj-lt"/>
              <a:buAutoNum type="arabicPeriod"/>
            </a:pPr>
            <a:r>
              <a:rPr lang="en-GB" sz="1800" kern="1400" spc="-38" dirty="0">
                <a:ea typeface="Times New Roman" panose="02020603050405020304" pitchFamily="18" charset="0"/>
                <a:cs typeface="Times New Roman" panose="02020603050405020304" pitchFamily="18" charset="0"/>
              </a:rPr>
              <a:t>Identify the most exposed buildings/rooms </a:t>
            </a:r>
          </a:p>
          <a:p>
            <a:pPr marL="257175" indent="-257175">
              <a:buFont typeface="+mj-lt"/>
              <a:buAutoNum type="arabicPeriod"/>
            </a:pPr>
            <a:r>
              <a:rPr lang="en-GB" sz="1800" kern="1400" spc="-38" dirty="0">
                <a:ea typeface="Times New Roman" panose="02020603050405020304" pitchFamily="18" charset="0"/>
                <a:cs typeface="Times New Roman" panose="02020603050405020304" pitchFamily="18" charset="0"/>
              </a:rPr>
              <a:t>Change the organization and use of spaces based </a:t>
            </a:r>
            <a:r>
              <a:rPr lang="en-GB" sz="2000" kern="1400" spc="-38" dirty="0">
                <a:ea typeface="Times New Roman" panose="02020603050405020304" pitchFamily="18" charset="0"/>
                <a:cs typeface="Times New Roman" panose="02020603050405020304" pitchFamily="18" charset="0"/>
              </a:rPr>
              <a:t>on </a:t>
            </a:r>
            <a:r>
              <a:rPr lang="en-GB" sz="1800" kern="1400" spc="-38" dirty="0">
                <a:ea typeface="Times New Roman" panose="02020603050405020304" pitchFamily="18" charset="0"/>
                <a:cs typeface="Times New Roman" panose="02020603050405020304" pitchFamily="18" charset="0"/>
              </a:rPr>
              <a:t>exposure to heat (accommodate students in less exposed or protected facades, green and covered spaces, etc. ).</a:t>
            </a:r>
            <a:endParaRPr lang="en-GB" sz="1800" kern="1400" spc="-38" dirty="0">
              <a:latin typeface="Calibri Light" panose="020F0302020204030204" pitchFamily="34" charset="0"/>
              <a:ea typeface="Times New Roman" panose="02020603050405020304" pitchFamily="18" charset="0"/>
              <a:cs typeface="Times New Roman" panose="02020603050405020304" pitchFamily="18" charset="0"/>
            </a:endParaRPr>
          </a:p>
          <a:p>
            <a:pPr marL="257175" indent="-257175">
              <a:buFont typeface="+mj-lt"/>
              <a:buAutoNum type="arabicPeriod"/>
            </a:pPr>
            <a:r>
              <a:rPr lang="en-GB" sz="1800" kern="1400" spc="-38" dirty="0">
                <a:ea typeface="Times New Roman" panose="02020603050405020304" pitchFamily="18" charset="0"/>
                <a:cs typeface="Times New Roman" panose="02020603050405020304" pitchFamily="18" charset="0"/>
              </a:rPr>
              <a:t>Keep blinds or shutters closed when the building front is sunny.</a:t>
            </a:r>
            <a:endParaRPr lang="en-GB" sz="1800" kern="1400" spc="-38" dirty="0">
              <a:latin typeface="Calibri Light" panose="020F0302020204030204" pitchFamily="34" charset="0"/>
              <a:ea typeface="Times New Roman" panose="02020603050405020304" pitchFamily="18" charset="0"/>
              <a:cs typeface="Times New Roman" panose="02020603050405020304" pitchFamily="18" charset="0"/>
            </a:endParaRPr>
          </a:p>
          <a:p>
            <a:pPr marL="257175" indent="-257175">
              <a:buFont typeface="+mj-lt"/>
              <a:buAutoNum type="arabicPeriod"/>
            </a:pPr>
            <a:r>
              <a:rPr lang="en-GB" sz="1800" kern="1400" spc="-38" dirty="0">
                <a:ea typeface="Times New Roman" panose="02020603050405020304" pitchFamily="18" charset="0"/>
                <a:cs typeface="Times New Roman" panose="02020603050405020304" pitchFamily="18" charset="0"/>
              </a:rPr>
              <a:t>Limit the opening of windows: the renewal of air can be obtained by opening them for a short time (between five and ten minutes).</a:t>
            </a:r>
            <a:endParaRPr lang="en-GB" sz="1800" kern="1400" spc="-38" dirty="0">
              <a:latin typeface="Calibri Light" panose="020F0302020204030204" pitchFamily="34" charset="0"/>
              <a:ea typeface="Times New Roman" panose="02020603050405020304" pitchFamily="18" charset="0"/>
              <a:cs typeface="Times New Roman" panose="02020603050405020304" pitchFamily="18" charset="0"/>
            </a:endParaRPr>
          </a:p>
          <a:p>
            <a:pPr marL="257175" indent="-257175">
              <a:buFont typeface="+mj-lt"/>
              <a:buAutoNum type="arabicPeriod"/>
            </a:pPr>
            <a:r>
              <a:rPr lang="en-GB" sz="1800" kern="1400" spc="-38" dirty="0">
                <a:ea typeface="Times New Roman" panose="02020603050405020304" pitchFamily="18" charset="0"/>
                <a:cs typeface="Times New Roman" panose="02020603050405020304" pitchFamily="18" charset="0"/>
              </a:rPr>
              <a:t>Allow rooms to be cooled by opening windows at night when possible</a:t>
            </a:r>
            <a:endParaRPr lang="en-GB" sz="1800" kern="1400" spc="-38" dirty="0">
              <a:latin typeface="Calibri Light" panose="020F0302020204030204" pitchFamily="34" charset="0"/>
              <a:ea typeface="Times New Roman" panose="02020603050405020304" pitchFamily="18" charset="0"/>
              <a:cs typeface="Times New Roman" panose="02020603050405020304" pitchFamily="18" charset="0"/>
            </a:endParaRPr>
          </a:p>
          <a:p>
            <a:pPr marL="257175" indent="-257175">
              <a:buFont typeface="+mj-lt"/>
              <a:buAutoNum type="arabicPeriod"/>
            </a:pPr>
            <a:r>
              <a:rPr lang="en-GB" sz="1800" kern="1400" spc="-38" dirty="0">
                <a:ea typeface="Times New Roman" panose="02020603050405020304" pitchFamily="18" charset="0"/>
                <a:cs typeface="Times New Roman" panose="02020603050405020304" pitchFamily="18" charset="0"/>
              </a:rPr>
              <a:t>If a room is air-conditioned, use it as a refuge (safe) room.</a:t>
            </a:r>
            <a:endParaRPr lang="en-GB" sz="1800" kern="1400" spc="-38" dirty="0">
              <a:latin typeface="Calibri Light" panose="020F0302020204030204" pitchFamily="34" charset="0"/>
              <a:ea typeface="Times New Roman" panose="02020603050405020304" pitchFamily="18" charset="0"/>
              <a:cs typeface="Times New Roman" panose="02020603050405020304" pitchFamily="18" charset="0"/>
            </a:endParaRPr>
          </a:p>
          <a:p>
            <a:endParaRPr lang="en-GB" sz="2000" dirty="0"/>
          </a:p>
        </p:txBody>
      </p:sp>
      <p:sp>
        <p:nvSpPr>
          <p:cNvPr id="4" name="TextBox 3">
            <a:extLst>
              <a:ext uri="{FF2B5EF4-FFF2-40B4-BE49-F238E27FC236}">
                <a16:creationId xmlns:a16="http://schemas.microsoft.com/office/drawing/2014/main" id="{278EA8B5-C040-E677-3E22-2F3900FDB13A}"/>
              </a:ext>
            </a:extLst>
          </p:cNvPr>
          <p:cNvSpPr txBox="1"/>
          <p:nvPr/>
        </p:nvSpPr>
        <p:spPr>
          <a:xfrm>
            <a:off x="7633921" y="1027023"/>
            <a:ext cx="1510079" cy="1061829"/>
          </a:xfrm>
          <a:prstGeom prst="rect">
            <a:avLst/>
          </a:prstGeom>
          <a:solidFill>
            <a:srgbClr val="E3027D"/>
          </a:solidFill>
        </p:spPr>
        <p:txBody>
          <a:bodyPr wrap="square" rtlCol="0">
            <a:spAutoFit/>
          </a:bodyPr>
          <a:lstStyle/>
          <a:p>
            <a:r>
              <a:rPr lang="en-GB" sz="2100" dirty="0"/>
              <a:t>How many did you get?</a:t>
            </a:r>
          </a:p>
        </p:txBody>
      </p:sp>
      <p:pic>
        <p:nvPicPr>
          <p:cNvPr id="5" name="Content Placeholder 4" descr="A tree with a sunset in the background&#10;&#10;Description automatically generated with low confidence">
            <a:extLst>
              <a:ext uri="{FF2B5EF4-FFF2-40B4-BE49-F238E27FC236}">
                <a16:creationId xmlns:a16="http://schemas.microsoft.com/office/drawing/2014/main" id="{32594BF4-1570-9ECC-CDE0-EB98A457A7B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633921" y="2088852"/>
            <a:ext cx="1510079" cy="2312417"/>
          </a:xfrm>
          <a:prstGeom prst="rect">
            <a:avLst/>
          </a:prstGeom>
        </p:spPr>
      </p:pic>
    </p:spTree>
    <p:extLst>
      <p:ext uri="{BB962C8B-B14F-4D97-AF65-F5344CB8AC3E}">
        <p14:creationId xmlns:p14="http://schemas.microsoft.com/office/powerpoint/2010/main" val="407044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BE2B-D80B-0950-E6CB-4715B3C90370}"/>
              </a:ext>
            </a:extLst>
          </p:cNvPr>
          <p:cNvSpPr>
            <a:spLocks noGrp="1"/>
          </p:cNvSpPr>
          <p:nvPr>
            <p:ph type="ctrTitle"/>
          </p:nvPr>
        </p:nvSpPr>
        <p:spPr/>
        <p:txBody>
          <a:bodyPr>
            <a:normAutofit/>
          </a:bodyPr>
          <a:lstStyle/>
          <a:p>
            <a:pPr algn="ctr"/>
            <a:r>
              <a:rPr lang="en-GB" sz="4000" dirty="0"/>
              <a:t>Can my school adapt to and resist a heatwave?</a:t>
            </a:r>
          </a:p>
        </p:txBody>
      </p:sp>
    </p:spTree>
    <p:extLst>
      <p:ext uri="{BB962C8B-B14F-4D97-AF65-F5344CB8AC3E}">
        <p14:creationId xmlns:p14="http://schemas.microsoft.com/office/powerpoint/2010/main" val="1718349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FB799E-9B87-1D03-47F4-9DD34015B5B9}"/>
              </a:ext>
            </a:extLst>
          </p:cNvPr>
          <p:cNvSpPr>
            <a:spLocks noGrp="1"/>
          </p:cNvSpPr>
          <p:nvPr>
            <p:ph type="title"/>
          </p:nvPr>
        </p:nvSpPr>
        <p:spPr>
          <a:xfrm>
            <a:off x="3973321" y="246888"/>
            <a:ext cx="4688333" cy="1337310"/>
          </a:xfrm>
        </p:spPr>
        <p:txBody>
          <a:bodyPr anchor="b">
            <a:normAutofit fontScale="90000"/>
          </a:bodyPr>
          <a:lstStyle/>
          <a:p>
            <a:r>
              <a:rPr lang="en-GB" sz="3800" dirty="0"/>
              <a:t>Can my school adapt to and resist a heatwave?</a:t>
            </a:r>
          </a:p>
        </p:txBody>
      </p:sp>
      <p:pic>
        <p:nvPicPr>
          <p:cNvPr id="5" name="Picture 4" descr="The planet earth taken from the outer space">
            <a:extLst>
              <a:ext uri="{FF2B5EF4-FFF2-40B4-BE49-F238E27FC236}">
                <a16:creationId xmlns:a16="http://schemas.microsoft.com/office/drawing/2014/main" id="{8284A79E-6B5F-3A85-1AD1-D5B5EF2C90E8}"/>
              </a:ext>
            </a:extLst>
          </p:cNvPr>
          <p:cNvPicPr>
            <a:picLocks noChangeAspect="1"/>
          </p:cNvPicPr>
          <p:nvPr/>
        </p:nvPicPr>
        <p:blipFill rotWithShape="1">
          <a:blip r:embed="rId2"/>
          <a:srcRect l="55688" r="1" b="1"/>
          <a:stretch/>
        </p:blipFill>
        <p:spPr>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1781210"/>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FEA56E-69EB-D475-5F33-6994B502D2C2}"/>
              </a:ext>
            </a:extLst>
          </p:cNvPr>
          <p:cNvSpPr>
            <a:spLocks noGrp="1"/>
          </p:cNvSpPr>
          <p:nvPr>
            <p:ph idx="1"/>
          </p:nvPr>
        </p:nvSpPr>
        <p:spPr>
          <a:xfrm>
            <a:off x="3973321" y="2029967"/>
            <a:ext cx="5020907" cy="3046529"/>
          </a:xfrm>
        </p:spPr>
        <p:txBody>
          <a:bodyPr>
            <a:normAutofit fontScale="92500" lnSpcReduction="10000"/>
          </a:bodyPr>
          <a:lstStyle/>
          <a:p>
            <a:pPr marL="0" indent="0">
              <a:spcAft>
                <a:spcPts val="600"/>
              </a:spcAft>
              <a:buNone/>
            </a:pPr>
            <a:r>
              <a:rPr lang="en-GB" sz="2000" dirty="0">
                <a:effectLst/>
                <a:latin typeface="Calibri" panose="020F0502020204030204" pitchFamily="34" charset="0"/>
                <a:ea typeface="Calibri" panose="020F0502020204030204" pitchFamily="34" charset="0"/>
                <a:cs typeface="Times New Roman" panose="02020603050405020304" pitchFamily="18" charset="0"/>
              </a:rPr>
              <a:t>In 2022, temperatures of 40</a:t>
            </a:r>
            <a:r>
              <a:rPr lang="en-GB" sz="2000" dirty="0">
                <a:effectLst/>
                <a:latin typeface="Calibri" panose="020F0502020204030204" pitchFamily="34" charset="0"/>
                <a:ea typeface="Calibri" panose="020F0502020204030204" pitchFamily="34" charset="0"/>
                <a:cs typeface="Calibri" panose="020F0502020204030204" pitchFamily="34" charset="0"/>
              </a:rPr>
              <a:t>°</a:t>
            </a:r>
            <a:r>
              <a:rPr lang="en-GB" sz="2000" dirty="0">
                <a:effectLst/>
                <a:latin typeface="Calibri" panose="020F0502020204030204" pitchFamily="34" charset="0"/>
                <a:ea typeface="Calibri" panose="020F0502020204030204" pitchFamily="34" charset="0"/>
                <a:cs typeface="Times New Roman" panose="02020603050405020304" pitchFamily="18" charset="0"/>
              </a:rPr>
              <a:t>C were recorded for the first time. By 2100, the UK could see 40°C every three to four years unless we as a global community take very rapid action to limit the amount of greenhouse gases in the atmosphere.</a:t>
            </a:r>
          </a:p>
          <a:p>
            <a:pPr marL="0" indent="0">
              <a:spcAft>
                <a:spcPts val="600"/>
              </a:spcAft>
              <a:buNone/>
            </a:pPr>
            <a:r>
              <a:rPr lang="en-GB" sz="2000" dirty="0">
                <a:effectLst/>
                <a:latin typeface="Calibri" panose="020F0502020204030204" pitchFamily="34" charset="0"/>
                <a:ea typeface="Calibri" panose="020F0502020204030204" pitchFamily="34" charset="0"/>
                <a:cs typeface="Times New Roman" panose="02020603050405020304" pitchFamily="18" charset="0"/>
              </a:rPr>
              <a:t>For many schools, the risks of extreme heat – heat waves, are higher than the risks of climate-related flooding. </a:t>
            </a:r>
          </a:p>
          <a:p>
            <a:pPr marL="0" indent="0">
              <a:spcAft>
                <a:spcPts val="600"/>
              </a:spcAft>
              <a:buNone/>
            </a:pPr>
            <a:r>
              <a:rPr lang="en-GB" sz="2800" b="1" dirty="0">
                <a:solidFill>
                  <a:srgbClr val="582C83"/>
                </a:solidFill>
                <a:latin typeface="Calibri" panose="020F0502020204030204" pitchFamily="34" charset="0"/>
                <a:ea typeface="Calibri" panose="020F0502020204030204" pitchFamily="34" charset="0"/>
                <a:cs typeface="Times New Roman" panose="02020603050405020304" pitchFamily="18" charset="0"/>
              </a:rPr>
              <a:t>Are our schools ready? Discuss in pairs!</a:t>
            </a:r>
            <a:endParaRPr lang="en-GB" sz="2800" b="1" dirty="0">
              <a:solidFill>
                <a:srgbClr val="582C8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2000" dirty="0"/>
          </a:p>
        </p:txBody>
      </p:sp>
    </p:spTree>
    <p:extLst>
      <p:ext uri="{BB962C8B-B14F-4D97-AF65-F5344CB8AC3E}">
        <p14:creationId xmlns:p14="http://schemas.microsoft.com/office/powerpoint/2010/main" val="2772929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A7D81-00A3-4D92-FFBE-CD6672A724E1}"/>
              </a:ext>
            </a:extLst>
          </p:cNvPr>
          <p:cNvSpPr>
            <a:spLocks noGrp="1"/>
          </p:cNvSpPr>
          <p:nvPr>
            <p:ph type="title"/>
          </p:nvPr>
        </p:nvSpPr>
        <p:spPr>
          <a:xfrm>
            <a:off x="480060" y="244026"/>
            <a:ext cx="3276451" cy="1467631"/>
          </a:xfrm>
        </p:spPr>
        <p:txBody>
          <a:bodyPr vert="horz" lIns="91440" tIns="45720" rIns="91440" bIns="45720" rtlCol="0" anchor="b">
            <a:normAutofit/>
          </a:bodyPr>
          <a:lstStyle/>
          <a:p>
            <a:pPr defTabSz="914400"/>
            <a:r>
              <a:rPr lang="en-US" sz="3200" dirty="0">
                <a:solidFill>
                  <a:schemeClr val="tx1"/>
                </a:solidFill>
                <a:latin typeface="+mj-lt"/>
                <a:cs typeface="+mj-cs"/>
              </a:rPr>
              <a:t>EXTREME HEAT - </a:t>
            </a:r>
            <a:r>
              <a:rPr lang="en-US" sz="3200" b="1" dirty="0">
                <a:solidFill>
                  <a:srgbClr val="7030A0"/>
                </a:solidFill>
                <a:latin typeface="+mj-lt"/>
                <a:cs typeface="+mj-cs"/>
              </a:rPr>
              <a:t>A</a:t>
            </a:r>
            <a:r>
              <a:rPr lang="en-US" sz="3200" b="1" dirty="0">
                <a:solidFill>
                  <a:srgbClr val="7030A0"/>
                </a:solidFill>
                <a:effectLst/>
                <a:latin typeface="+mj-lt"/>
                <a:cs typeface="+mj-cs"/>
              </a:rPr>
              <a:t>daptation and Resilience</a:t>
            </a:r>
            <a:endParaRPr lang="en-US" sz="3200" b="1" dirty="0">
              <a:solidFill>
                <a:srgbClr val="7030A0"/>
              </a:solidFill>
              <a:latin typeface="+mj-lt"/>
              <a:cs typeface="+mj-cs"/>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5"/>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BF5404-E1D0-8A93-AB72-F1BCF89FBC1C}"/>
              </a:ext>
            </a:extLst>
          </p:cNvPr>
          <p:cNvSpPr>
            <a:spLocks noGrp="1"/>
          </p:cNvSpPr>
          <p:nvPr>
            <p:ph sz="half" idx="1"/>
          </p:nvPr>
        </p:nvSpPr>
        <p:spPr>
          <a:xfrm>
            <a:off x="137948" y="2154674"/>
            <a:ext cx="3524803" cy="2957295"/>
          </a:xfrm>
        </p:spPr>
        <p:txBody>
          <a:bodyPr vert="horz" lIns="91440" tIns="45720" rIns="91440" bIns="45720" rtlCol="0">
            <a:normAutofit/>
          </a:bodyPr>
          <a:lstStyle/>
          <a:p>
            <a:pPr marL="0" indent="0" defTabSz="914400">
              <a:buNone/>
            </a:pPr>
            <a:r>
              <a:rPr lang="en-US" sz="1800" b="1" dirty="0">
                <a:solidFill>
                  <a:srgbClr val="7030A0"/>
                </a:solidFill>
                <a:latin typeface="+mn-lt"/>
                <a:cs typeface="+mn-cs"/>
              </a:rPr>
              <a:t>Adaptation</a:t>
            </a:r>
            <a:r>
              <a:rPr lang="en-US" sz="1800" dirty="0">
                <a:latin typeface="+mn-lt"/>
                <a:cs typeface="+mn-cs"/>
              </a:rPr>
              <a:t> refers to solutions and actions used to respond to current and future climate change impacts. Examples include building flood </a:t>
            </a:r>
            <a:r>
              <a:rPr lang="en-US" sz="1800" dirty="0" err="1">
                <a:latin typeface="+mn-lt"/>
                <a:cs typeface="+mn-cs"/>
              </a:rPr>
              <a:t>defences</a:t>
            </a:r>
            <a:r>
              <a:rPr lang="en-US" sz="1800" dirty="0">
                <a:latin typeface="+mn-lt"/>
                <a:cs typeface="+mn-cs"/>
              </a:rPr>
              <a:t>, setting up early warning systems for cyclones, &amp; switching to drought-resistant crops.(</a:t>
            </a:r>
            <a:r>
              <a:rPr lang="en-US" sz="1800" dirty="0">
                <a:latin typeface="+mn-lt"/>
                <a:cs typeface="+mn-cs"/>
                <a:hlinkClick r:id="rId2"/>
              </a:rPr>
              <a:t>source</a:t>
            </a:r>
            <a:r>
              <a:rPr lang="en-US" sz="1800" dirty="0">
                <a:latin typeface="+mn-lt"/>
                <a:cs typeface="+mn-cs"/>
              </a:rPr>
              <a:t>)</a:t>
            </a:r>
          </a:p>
          <a:p>
            <a:pPr marL="0" indent="0" defTabSz="914400">
              <a:buNone/>
            </a:pPr>
            <a:r>
              <a:rPr lang="en-US" sz="1800" dirty="0">
                <a:solidFill>
                  <a:srgbClr val="582C83"/>
                </a:solidFill>
                <a:latin typeface="+mn-lt"/>
                <a:cs typeface="+mn-cs"/>
              </a:rPr>
              <a:t>TASK - How can we adapt schools to extreme heat hazards caused by climate change?</a:t>
            </a:r>
          </a:p>
        </p:txBody>
      </p:sp>
      <p:pic>
        <p:nvPicPr>
          <p:cNvPr id="6" name="Content Placeholder 5" descr="A blue tarp on a sidewalk&#10;&#10;Description automatically generated">
            <a:extLst>
              <a:ext uri="{FF2B5EF4-FFF2-40B4-BE49-F238E27FC236}">
                <a16:creationId xmlns:a16="http://schemas.microsoft.com/office/drawing/2014/main" id="{336C9778-E6C9-94F5-AA97-1236ACC7D32C}"/>
              </a:ext>
            </a:extLst>
          </p:cNvPr>
          <p:cNvPicPr>
            <a:picLocks noGrp="1" noChangeAspect="1"/>
          </p:cNvPicPr>
          <p:nvPr>
            <p:ph sz="half" idx="2"/>
          </p:nvPr>
        </p:nvPicPr>
        <p:blipFill rotWithShape="1">
          <a:blip r:embed="rId3"/>
          <a:srcRect t="10482" b="14745"/>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4B8229A8-D5AA-8B6E-2EC6-FCB0E83D2C59}"/>
              </a:ext>
            </a:extLst>
          </p:cNvPr>
          <p:cNvSpPr txBox="1"/>
          <p:nvPr/>
        </p:nvSpPr>
        <p:spPr>
          <a:xfrm>
            <a:off x="4560427" y="4505052"/>
            <a:ext cx="3752193" cy="646331"/>
          </a:xfrm>
          <a:prstGeom prst="rect">
            <a:avLst/>
          </a:prstGeom>
          <a:noFill/>
        </p:spPr>
        <p:txBody>
          <a:bodyPr wrap="square" rtlCol="0">
            <a:spAutoFit/>
          </a:bodyPr>
          <a:lstStyle/>
          <a:p>
            <a:pPr algn="ctr"/>
            <a:r>
              <a:rPr lang="en-GB" b="1" u="sng" dirty="0">
                <a:solidFill>
                  <a:schemeClr val="bg1"/>
                </a:solidFill>
              </a:rPr>
              <a:t>Pop up flood defences along the River Tyne, April 2024</a:t>
            </a:r>
          </a:p>
        </p:txBody>
      </p:sp>
    </p:spTree>
    <p:extLst>
      <p:ext uri="{BB962C8B-B14F-4D97-AF65-F5344CB8AC3E}">
        <p14:creationId xmlns:p14="http://schemas.microsoft.com/office/powerpoint/2010/main" val="1376794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608F6-7431-FD55-2C7E-6F85E94C6AF6}"/>
              </a:ext>
            </a:extLst>
          </p:cNvPr>
          <p:cNvSpPr>
            <a:spLocks noGrp="1"/>
          </p:cNvSpPr>
          <p:nvPr>
            <p:ph type="title"/>
          </p:nvPr>
        </p:nvSpPr>
        <p:spPr>
          <a:xfrm>
            <a:off x="1284776" y="-731"/>
            <a:ext cx="6501913" cy="925830"/>
          </a:xfrm>
        </p:spPr>
        <p:txBody>
          <a:bodyPr>
            <a:normAutofit/>
          </a:bodyPr>
          <a:lstStyle/>
          <a:p>
            <a:r>
              <a:rPr lang="en-GB" b="1" u="sng" dirty="0"/>
              <a:t>Climate change and extreme heat in the UK</a:t>
            </a:r>
          </a:p>
        </p:txBody>
      </p:sp>
      <p:graphicFrame>
        <p:nvGraphicFramePr>
          <p:cNvPr id="12" name="Content Placeholder 5">
            <a:extLst>
              <a:ext uri="{FF2B5EF4-FFF2-40B4-BE49-F238E27FC236}">
                <a16:creationId xmlns:a16="http://schemas.microsoft.com/office/drawing/2014/main" id="{C80F5A39-8696-1580-B855-E60FA0054214}"/>
              </a:ext>
            </a:extLst>
          </p:cNvPr>
          <p:cNvGraphicFramePr>
            <a:graphicFrameLocks noGrp="1"/>
          </p:cNvGraphicFramePr>
          <p:nvPr>
            <p:ph sz="half" idx="1"/>
            <p:extLst>
              <p:ext uri="{D42A27DB-BD31-4B8C-83A1-F6EECF244321}">
                <p14:modId xmlns:p14="http://schemas.microsoft.com/office/powerpoint/2010/main" val="151692785"/>
              </p:ext>
            </p:extLst>
          </p:nvPr>
        </p:nvGraphicFramePr>
        <p:xfrm>
          <a:off x="98914" y="756351"/>
          <a:ext cx="2888273" cy="3854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Online Media 3" title="July 2050 weather forecast based on UK Climate Projections">
            <a:hlinkClick r:id="" action="ppaction://media"/>
            <a:extLst>
              <a:ext uri="{FF2B5EF4-FFF2-40B4-BE49-F238E27FC236}">
                <a16:creationId xmlns:a16="http://schemas.microsoft.com/office/drawing/2014/main" id="{7FD04C8A-5FE0-7F33-02A5-953B9673619E}"/>
              </a:ext>
            </a:extLst>
          </p:cNvPr>
          <p:cNvPicPr>
            <a:picLocks noGrp="1" noRot="1" noChangeAspect="1"/>
          </p:cNvPicPr>
          <p:nvPr>
            <p:ph sz="half" idx="2"/>
            <a:videoFile r:link="rId1"/>
          </p:nvPr>
        </p:nvPicPr>
        <p:blipFill>
          <a:blip r:embed="rId8"/>
          <a:stretch>
            <a:fillRect/>
          </a:stretch>
        </p:blipFill>
        <p:spPr>
          <a:xfrm>
            <a:off x="3121917" y="757253"/>
            <a:ext cx="5922940" cy="3345723"/>
          </a:xfrm>
          <a:prstGeom prst="rect">
            <a:avLst/>
          </a:prstGeom>
        </p:spPr>
      </p:pic>
      <p:sp>
        <p:nvSpPr>
          <p:cNvPr id="10" name="TextBox 9">
            <a:extLst>
              <a:ext uri="{FF2B5EF4-FFF2-40B4-BE49-F238E27FC236}">
                <a16:creationId xmlns:a16="http://schemas.microsoft.com/office/drawing/2014/main" id="{76D13A45-B422-8444-5B51-6673DD170001}"/>
              </a:ext>
            </a:extLst>
          </p:cNvPr>
          <p:cNvSpPr txBox="1"/>
          <p:nvPr/>
        </p:nvSpPr>
        <p:spPr>
          <a:xfrm>
            <a:off x="4753341" y="4236206"/>
            <a:ext cx="3429000" cy="300082"/>
          </a:xfrm>
          <a:prstGeom prst="rect">
            <a:avLst/>
          </a:prstGeom>
          <a:noFill/>
        </p:spPr>
        <p:txBody>
          <a:bodyPr wrap="square">
            <a:spAutoFit/>
          </a:bodyPr>
          <a:lstStyle/>
          <a:p>
            <a:r>
              <a:rPr lang="en-GB" sz="1350" u="sng" dirty="0">
                <a:solidFill>
                  <a:srgbClr val="0000FF"/>
                </a:solidFill>
                <a:latin typeface="Times New Roman" panose="02020603050405020304" pitchFamily="18" charset="0"/>
                <a:ea typeface="Times New Roman" panose="02020603050405020304" pitchFamily="18" charset="0"/>
                <a:hlinkClick r:id="rId9"/>
              </a:rPr>
              <a:t>https://youtu.be/I-o4IXrS8do</a:t>
            </a:r>
            <a:endParaRPr lang="en-GB" sz="135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577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04920A-D44F-1B40-A1F0-C4A35715D9EE}"/>
              </a:ext>
            </a:extLst>
          </p:cNvPr>
          <p:cNvSpPr>
            <a:spLocks noGrp="1"/>
          </p:cNvSpPr>
          <p:nvPr>
            <p:ph type="title"/>
          </p:nvPr>
        </p:nvSpPr>
        <p:spPr>
          <a:xfrm>
            <a:off x="739" y="28575"/>
            <a:ext cx="3140540" cy="965597"/>
          </a:xfrm>
        </p:spPr>
        <p:txBody>
          <a:bodyPr>
            <a:normAutofit fontScale="90000"/>
          </a:bodyPr>
          <a:lstStyle/>
          <a:p>
            <a:pPr algn="ctr"/>
            <a:r>
              <a:rPr lang="en-GB" sz="3600" b="1" u="sng" dirty="0"/>
              <a:t>Climate Resilience</a:t>
            </a:r>
          </a:p>
        </p:txBody>
      </p:sp>
      <p:sp>
        <p:nvSpPr>
          <p:cNvPr id="3" name="Content Placeholder 2">
            <a:extLst>
              <a:ext uri="{FF2B5EF4-FFF2-40B4-BE49-F238E27FC236}">
                <a16:creationId xmlns:a16="http://schemas.microsoft.com/office/drawing/2014/main" id="{78779C9A-4175-E218-CE1C-13D336ED0BAC}"/>
              </a:ext>
            </a:extLst>
          </p:cNvPr>
          <p:cNvSpPr>
            <a:spLocks noGrp="1"/>
          </p:cNvSpPr>
          <p:nvPr>
            <p:ph sz="half" idx="1"/>
          </p:nvPr>
        </p:nvSpPr>
        <p:spPr>
          <a:xfrm>
            <a:off x="1741" y="998677"/>
            <a:ext cx="3286961" cy="3621077"/>
          </a:xfrm>
        </p:spPr>
        <p:txBody>
          <a:bodyPr>
            <a:normAutofit fontScale="92500" lnSpcReduction="10000"/>
          </a:bodyPr>
          <a:lstStyle/>
          <a:p>
            <a:pPr marL="0" indent="0">
              <a:lnSpc>
                <a:spcPct val="100000"/>
              </a:lnSpc>
              <a:buNone/>
            </a:pPr>
            <a:r>
              <a:rPr lang="en-GB" sz="2000" dirty="0"/>
              <a:t>Climate resilience involves people, businesses and governments being able to cope with climate change.</a:t>
            </a:r>
          </a:p>
          <a:p>
            <a:pPr marL="342900" indent="-342900">
              <a:lnSpc>
                <a:spcPct val="100000"/>
              </a:lnSpc>
              <a:buFont typeface="+mj-lt"/>
              <a:buAutoNum type="arabicPeriod"/>
            </a:pPr>
            <a:r>
              <a:rPr lang="en-GB" sz="2000" dirty="0"/>
              <a:t>Look carefully at the 5 items opposite about climate resilience. </a:t>
            </a:r>
          </a:p>
          <a:p>
            <a:pPr marL="342900" indent="-342900">
              <a:lnSpc>
                <a:spcPct val="100000"/>
              </a:lnSpc>
              <a:buFont typeface="+mj-lt"/>
              <a:buAutoNum type="arabicPeriod"/>
            </a:pPr>
            <a:r>
              <a:rPr lang="en-GB" sz="2000" dirty="0"/>
              <a:t>Which ones are relevant to schools in the UK and their ability to be resilient to extreme heat? Discuss in pairs.</a:t>
            </a:r>
          </a:p>
        </p:txBody>
      </p:sp>
      <p:graphicFrame>
        <p:nvGraphicFramePr>
          <p:cNvPr id="8" name="Content Placeholder 7">
            <a:extLst>
              <a:ext uri="{FF2B5EF4-FFF2-40B4-BE49-F238E27FC236}">
                <a16:creationId xmlns:a16="http://schemas.microsoft.com/office/drawing/2014/main" id="{AB018919-0AC5-8F95-3573-23D4B13428F1}"/>
              </a:ext>
            </a:extLst>
          </p:cNvPr>
          <p:cNvGraphicFramePr>
            <a:graphicFrameLocks noGrp="1"/>
          </p:cNvGraphicFramePr>
          <p:nvPr>
            <p:ph sz="half" idx="2"/>
            <p:extLst>
              <p:ext uri="{D42A27DB-BD31-4B8C-83A1-F6EECF244321}">
                <p14:modId xmlns:p14="http://schemas.microsoft.com/office/powerpoint/2010/main" val="2295847791"/>
              </p:ext>
            </p:extLst>
          </p:nvPr>
        </p:nvGraphicFramePr>
        <p:xfrm>
          <a:off x="3612659" y="160009"/>
          <a:ext cx="5169117" cy="4459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D2571A5-86B0-2373-39EC-6C3016D29B7E}"/>
              </a:ext>
            </a:extLst>
          </p:cNvPr>
          <p:cNvSpPr txBox="1"/>
          <p:nvPr/>
        </p:nvSpPr>
        <p:spPr>
          <a:xfrm>
            <a:off x="3300944" y="445025"/>
            <a:ext cx="1974567" cy="1169551"/>
          </a:xfrm>
          <a:prstGeom prst="rect">
            <a:avLst/>
          </a:prstGeom>
          <a:noFill/>
        </p:spPr>
        <p:txBody>
          <a:bodyPr wrap="square" lIns="91440" tIns="45720" rIns="91440" bIns="45720" rtlCol="0" anchor="t">
            <a:spAutoFit/>
          </a:bodyPr>
          <a:lstStyle/>
          <a:p>
            <a:r>
              <a:rPr lang="en-GB" sz="1400" dirty="0">
                <a:solidFill>
                  <a:srgbClr val="00B050"/>
                </a:solidFill>
              </a:rPr>
              <a:t>Shocks – such as floods, storms or wildfires – are immediate, destructive and relatively </a:t>
            </a:r>
            <a:r>
              <a:rPr lang="en-GB" sz="1400" b="1" dirty="0">
                <a:solidFill>
                  <a:srgbClr val="00B050"/>
                </a:solidFill>
              </a:rPr>
              <a:t>short lived</a:t>
            </a:r>
            <a:endParaRPr lang="en-GB" sz="1400" b="1" dirty="0">
              <a:solidFill>
                <a:srgbClr val="00B050"/>
              </a:solidFill>
              <a:cs typeface="Calibri"/>
            </a:endParaRPr>
          </a:p>
        </p:txBody>
      </p:sp>
      <p:sp>
        <p:nvSpPr>
          <p:cNvPr id="9" name="TextBox 8">
            <a:extLst>
              <a:ext uri="{FF2B5EF4-FFF2-40B4-BE49-F238E27FC236}">
                <a16:creationId xmlns:a16="http://schemas.microsoft.com/office/drawing/2014/main" id="{4F5C7E81-CD5C-770E-2F19-374940DC6595}"/>
              </a:ext>
            </a:extLst>
          </p:cNvPr>
          <p:cNvSpPr txBox="1"/>
          <p:nvPr/>
        </p:nvSpPr>
        <p:spPr>
          <a:xfrm>
            <a:off x="7004220" y="28704"/>
            <a:ext cx="1974567" cy="1169551"/>
          </a:xfrm>
          <a:prstGeom prst="rect">
            <a:avLst/>
          </a:prstGeom>
          <a:noFill/>
        </p:spPr>
        <p:txBody>
          <a:bodyPr wrap="square" lIns="91440" tIns="45720" rIns="91440" bIns="45720" rtlCol="0" anchor="t">
            <a:spAutoFit/>
          </a:bodyPr>
          <a:lstStyle/>
          <a:p>
            <a:r>
              <a:rPr lang="en-GB" sz="1400" b="0" i="0" dirty="0">
                <a:solidFill>
                  <a:schemeClr val="accent2">
                    <a:lumMod val="75000"/>
                  </a:schemeClr>
                </a:solidFill>
                <a:effectLst/>
                <a:highlight>
                  <a:srgbClr val="FFFFFF"/>
                </a:highlight>
                <a:latin typeface="Calibri"/>
                <a:cs typeface="Calibri"/>
              </a:rPr>
              <a:t>Stresses are </a:t>
            </a:r>
            <a:r>
              <a:rPr lang="en-GB" sz="1400" b="1" dirty="0">
                <a:solidFill>
                  <a:schemeClr val="accent2">
                    <a:lumMod val="75000"/>
                  </a:schemeClr>
                </a:solidFill>
                <a:highlight>
                  <a:srgbClr val="FFFFFF"/>
                </a:highlight>
                <a:latin typeface="Calibri"/>
                <a:cs typeface="Calibri"/>
              </a:rPr>
              <a:t>slower to start and change</a:t>
            </a:r>
            <a:r>
              <a:rPr lang="en-GB" sz="1400" b="0" i="0" dirty="0">
                <a:solidFill>
                  <a:schemeClr val="accent2">
                    <a:lumMod val="75000"/>
                  </a:schemeClr>
                </a:solidFill>
                <a:effectLst/>
                <a:highlight>
                  <a:srgbClr val="FFFFFF"/>
                </a:highlight>
                <a:latin typeface="Calibri"/>
                <a:cs typeface="Calibri"/>
              </a:rPr>
              <a:t>, </a:t>
            </a:r>
            <a:r>
              <a:rPr lang="en-GB" sz="1400" dirty="0">
                <a:solidFill>
                  <a:schemeClr val="accent2">
                    <a:lumMod val="75000"/>
                  </a:schemeClr>
                </a:solidFill>
                <a:highlight>
                  <a:srgbClr val="FFFFFF"/>
                </a:highlight>
                <a:latin typeface="Calibri"/>
                <a:cs typeface="Calibri"/>
              </a:rPr>
              <a:t>e.g.</a:t>
            </a:r>
            <a:r>
              <a:rPr lang="en-GB" sz="1400" b="0" i="0" dirty="0">
                <a:solidFill>
                  <a:schemeClr val="accent2">
                    <a:lumMod val="75000"/>
                  </a:schemeClr>
                </a:solidFill>
                <a:effectLst/>
                <a:highlight>
                  <a:srgbClr val="FFFFFF"/>
                </a:highlight>
                <a:latin typeface="Calibri"/>
                <a:cs typeface="Calibri"/>
              </a:rPr>
              <a:t> changes in precipitation, rising temperatures and seasonal shifts.</a:t>
            </a:r>
            <a:endParaRPr lang="en-GB" sz="1400">
              <a:solidFill>
                <a:schemeClr val="accent2">
                  <a:lumMod val="75000"/>
                </a:schemeClr>
              </a:solidFill>
              <a:latin typeface="Calibri"/>
              <a:cs typeface="Calibri"/>
            </a:endParaRPr>
          </a:p>
        </p:txBody>
      </p:sp>
      <p:sp>
        <p:nvSpPr>
          <p:cNvPr id="14" name="TextBox 13">
            <a:extLst>
              <a:ext uri="{FF2B5EF4-FFF2-40B4-BE49-F238E27FC236}">
                <a16:creationId xmlns:a16="http://schemas.microsoft.com/office/drawing/2014/main" id="{7A42AA9B-DDCD-9BDB-F406-DCE56D67D229}"/>
              </a:ext>
            </a:extLst>
          </p:cNvPr>
          <p:cNvSpPr txBox="1"/>
          <p:nvPr/>
        </p:nvSpPr>
        <p:spPr>
          <a:xfrm>
            <a:off x="3386509" y="2673529"/>
            <a:ext cx="1808218" cy="954107"/>
          </a:xfrm>
          <a:prstGeom prst="rect">
            <a:avLst/>
          </a:prstGeom>
          <a:noFill/>
        </p:spPr>
        <p:txBody>
          <a:bodyPr wrap="square" lIns="91440" tIns="45720" rIns="91440" bIns="45720" rtlCol="0" anchor="t">
            <a:spAutoFit/>
          </a:bodyPr>
          <a:lstStyle/>
          <a:p>
            <a:r>
              <a:rPr lang="en-GB" sz="1400" b="0" i="0" dirty="0">
                <a:solidFill>
                  <a:srgbClr val="00B0F0"/>
                </a:solidFill>
                <a:effectLst/>
                <a:highlight>
                  <a:srgbClr val="FFFFFF"/>
                </a:highlight>
                <a:latin typeface="Calibri"/>
                <a:cs typeface="Calibri"/>
              </a:rPr>
              <a:t>Climatic hazards are</a:t>
            </a:r>
            <a:r>
              <a:rPr lang="en-GB" sz="1400" b="0" i="0" dirty="0">
                <a:solidFill>
                  <a:srgbClr val="00B0F0"/>
                </a:solidFill>
                <a:effectLst/>
                <a:latin typeface="Calibri"/>
                <a:cs typeface="Calibri"/>
              </a:rPr>
              <a:t> </a:t>
            </a:r>
            <a:r>
              <a:rPr lang="en-GB" sz="1400" dirty="0">
                <a:solidFill>
                  <a:srgbClr val="00B0F0"/>
                </a:solidFill>
                <a:latin typeface="Calibri"/>
                <a:cs typeface="Calibri"/>
              </a:rPr>
              <a:t>disasters</a:t>
            </a:r>
            <a:r>
              <a:rPr lang="en-GB" sz="1400" b="0" i="0" dirty="0">
                <a:solidFill>
                  <a:srgbClr val="00B0F0"/>
                </a:solidFill>
                <a:effectLst/>
                <a:latin typeface="Calibri"/>
                <a:cs typeface="Calibri"/>
              </a:rPr>
              <a:t> </a:t>
            </a:r>
            <a:r>
              <a:rPr lang="en-GB" sz="1400" dirty="0">
                <a:solidFill>
                  <a:srgbClr val="00B0F0"/>
                </a:solidFill>
                <a:latin typeface="Calibri"/>
                <a:cs typeface="Calibri"/>
              </a:rPr>
              <a:t>that affect</a:t>
            </a:r>
            <a:r>
              <a:rPr lang="en-GB" sz="1400" b="0" i="0" dirty="0">
                <a:solidFill>
                  <a:srgbClr val="00B0F0"/>
                </a:solidFill>
                <a:effectLst/>
                <a:latin typeface="Calibri"/>
                <a:cs typeface="Calibri"/>
              </a:rPr>
              <a:t> human settlements or the environment</a:t>
            </a:r>
            <a:endParaRPr lang="en-GB" sz="1400">
              <a:solidFill>
                <a:srgbClr val="00B0F0"/>
              </a:solidFill>
              <a:latin typeface="Calibri"/>
              <a:cs typeface="Calibri"/>
            </a:endParaRPr>
          </a:p>
        </p:txBody>
      </p:sp>
      <p:sp>
        <p:nvSpPr>
          <p:cNvPr id="15" name="TextBox 14">
            <a:extLst>
              <a:ext uri="{FF2B5EF4-FFF2-40B4-BE49-F238E27FC236}">
                <a16:creationId xmlns:a16="http://schemas.microsoft.com/office/drawing/2014/main" id="{31B82D78-8948-BB96-8FAA-6641D48159CB}"/>
              </a:ext>
            </a:extLst>
          </p:cNvPr>
          <p:cNvSpPr txBox="1"/>
          <p:nvPr/>
        </p:nvSpPr>
        <p:spPr>
          <a:xfrm>
            <a:off x="7661655" y="2672882"/>
            <a:ext cx="1482585" cy="1600438"/>
          </a:xfrm>
          <a:prstGeom prst="rect">
            <a:avLst/>
          </a:prstGeom>
          <a:noFill/>
        </p:spPr>
        <p:txBody>
          <a:bodyPr wrap="square" lIns="91440" tIns="45720" rIns="91440" bIns="45720" rtlCol="0" anchor="t">
            <a:spAutoFit/>
          </a:bodyPr>
          <a:lstStyle/>
          <a:p>
            <a:pPr algn="r"/>
            <a:r>
              <a:rPr lang="en-GB" sz="1400" dirty="0">
                <a:solidFill>
                  <a:srgbClr val="FFC000"/>
                </a:solidFill>
              </a:rPr>
              <a:t>Climate risk is the potential for problems for societies &amp; ecosystems from the impacts of climate change</a:t>
            </a:r>
            <a:endParaRPr lang="en-GB" sz="1400" dirty="0">
              <a:solidFill>
                <a:srgbClr val="FFC000"/>
              </a:solidFill>
              <a:cs typeface="Calibri"/>
            </a:endParaRPr>
          </a:p>
        </p:txBody>
      </p:sp>
    </p:spTree>
    <p:extLst>
      <p:ext uri="{BB962C8B-B14F-4D97-AF65-F5344CB8AC3E}">
        <p14:creationId xmlns:p14="http://schemas.microsoft.com/office/powerpoint/2010/main" val="58615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3117D7-D3FA-11C0-F187-9D944B017A07}"/>
              </a:ext>
            </a:extLst>
          </p:cNvPr>
          <p:cNvSpPr>
            <a:spLocks noGrp="1"/>
          </p:cNvSpPr>
          <p:nvPr>
            <p:ph type="ctrTitle"/>
          </p:nvPr>
        </p:nvSpPr>
        <p:spPr/>
        <p:txBody>
          <a:bodyPr/>
          <a:lstStyle/>
          <a:p>
            <a:r>
              <a:rPr lang="en-GB" sz="3200" dirty="0"/>
              <a:t>Can my school adapt to and resist a heatwave? The fieldwork element for the next lessons</a:t>
            </a:r>
            <a:endParaRPr lang="en-GB" dirty="0"/>
          </a:p>
        </p:txBody>
      </p:sp>
    </p:spTree>
    <p:extLst>
      <p:ext uri="{BB962C8B-B14F-4D97-AF65-F5344CB8AC3E}">
        <p14:creationId xmlns:p14="http://schemas.microsoft.com/office/powerpoint/2010/main" val="3273487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1917A-0336-895E-FD06-F073C8BFDC60}"/>
              </a:ext>
            </a:extLst>
          </p:cNvPr>
          <p:cNvSpPr>
            <a:spLocks noGrp="1"/>
          </p:cNvSpPr>
          <p:nvPr>
            <p:ph type="title"/>
          </p:nvPr>
        </p:nvSpPr>
        <p:spPr/>
        <p:txBody>
          <a:bodyPr/>
          <a:lstStyle/>
          <a:p>
            <a:r>
              <a:rPr lang="en-GB" dirty="0"/>
              <a:t>Can my </a:t>
            </a:r>
            <a:r>
              <a:rPr lang="en-GB"/>
              <a:t>school Adapt </a:t>
            </a:r>
            <a:r>
              <a:rPr lang="en-GB" dirty="0"/>
              <a:t>to </a:t>
            </a:r>
            <a:r>
              <a:rPr lang="en-GB"/>
              <a:t>and Resist a Heatwave</a:t>
            </a:r>
            <a:r>
              <a:rPr lang="en-GB" dirty="0"/>
              <a:t>?</a:t>
            </a:r>
            <a:br>
              <a:rPr lang="en-GB" dirty="0"/>
            </a:br>
            <a:endParaRPr lang="en-GB" dirty="0"/>
          </a:p>
        </p:txBody>
      </p:sp>
      <p:graphicFrame>
        <p:nvGraphicFramePr>
          <p:cNvPr id="4" name="Content Placeholder 3">
            <a:extLst>
              <a:ext uri="{FF2B5EF4-FFF2-40B4-BE49-F238E27FC236}">
                <a16:creationId xmlns:a16="http://schemas.microsoft.com/office/drawing/2014/main" id="{C3FB5D0F-31A8-FB43-348F-8E07C5E9EB40}"/>
              </a:ext>
            </a:extLst>
          </p:cNvPr>
          <p:cNvGraphicFramePr>
            <a:graphicFrameLocks noGrp="1"/>
          </p:cNvGraphicFramePr>
          <p:nvPr>
            <p:ph idx="1"/>
            <p:extLst>
              <p:ext uri="{D42A27DB-BD31-4B8C-83A1-F6EECF244321}">
                <p14:modId xmlns:p14="http://schemas.microsoft.com/office/powerpoint/2010/main" val="2460914745"/>
              </p:ext>
            </p:extLst>
          </p:nvPr>
        </p:nvGraphicFramePr>
        <p:xfrm>
          <a:off x="628650" y="997169"/>
          <a:ext cx="7886700" cy="3635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1358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B3CB5D-6D35-AB82-7CCE-3AC379D6C25D}"/>
              </a:ext>
            </a:extLst>
          </p:cNvPr>
          <p:cNvSpPr>
            <a:spLocks noGrp="1"/>
          </p:cNvSpPr>
          <p:nvPr>
            <p:ph type="ctrTitle"/>
          </p:nvPr>
        </p:nvSpPr>
        <p:spPr/>
        <p:txBody>
          <a:bodyPr/>
          <a:lstStyle/>
          <a:p>
            <a:r>
              <a:rPr lang="en-GB" dirty="0"/>
              <a:t>Homework  - reminiscences and a questionnaire</a:t>
            </a:r>
          </a:p>
        </p:txBody>
      </p:sp>
    </p:spTree>
    <p:extLst>
      <p:ext uri="{BB962C8B-B14F-4D97-AF65-F5344CB8AC3E}">
        <p14:creationId xmlns:p14="http://schemas.microsoft.com/office/powerpoint/2010/main" val="297306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B646F-2BBA-6590-5D02-C998A6CBD8CE}"/>
              </a:ext>
            </a:extLst>
          </p:cNvPr>
          <p:cNvSpPr>
            <a:spLocks noGrp="1"/>
          </p:cNvSpPr>
          <p:nvPr>
            <p:ph type="title"/>
          </p:nvPr>
        </p:nvSpPr>
        <p:spPr/>
        <p:txBody>
          <a:bodyPr/>
          <a:lstStyle/>
          <a:p>
            <a:r>
              <a:rPr lang="en-GB" dirty="0"/>
              <a:t>Homework</a:t>
            </a:r>
          </a:p>
        </p:txBody>
      </p:sp>
      <p:sp>
        <p:nvSpPr>
          <p:cNvPr id="3" name="Content Placeholder 2">
            <a:extLst>
              <a:ext uri="{FF2B5EF4-FFF2-40B4-BE49-F238E27FC236}">
                <a16:creationId xmlns:a16="http://schemas.microsoft.com/office/drawing/2014/main" id="{CC6525DC-8CCF-D765-D76D-40FBD54E56C2}"/>
              </a:ext>
            </a:extLst>
          </p:cNvPr>
          <p:cNvSpPr>
            <a:spLocks noGrp="1"/>
          </p:cNvSpPr>
          <p:nvPr>
            <p:ph idx="1"/>
          </p:nvPr>
        </p:nvSpPr>
        <p:spPr>
          <a:xfrm>
            <a:off x="628650" y="1766300"/>
            <a:ext cx="7886700" cy="2866423"/>
          </a:xfrm>
        </p:spPr>
        <p:txBody>
          <a:bodyPr>
            <a:normAutofit/>
          </a:bodyPr>
          <a:lstStyle/>
          <a:p>
            <a:pPr marL="457200" indent="-457200">
              <a:lnSpc>
                <a:spcPct val="100000"/>
              </a:lnSpc>
              <a:buFont typeface="+mj-lt"/>
              <a:buAutoNum type="arabicPeriod"/>
            </a:pPr>
            <a:r>
              <a:rPr lang="en-GB" sz="2000" dirty="0"/>
              <a:t>Ask two people (students or teachers) to complete the school classrooms heat questionnaires. Either the paper copy or using the Microsoft Forms link.</a:t>
            </a:r>
          </a:p>
          <a:p>
            <a:pPr marL="457200" indent="-457200">
              <a:lnSpc>
                <a:spcPct val="100000"/>
              </a:lnSpc>
              <a:buFont typeface="+mj-lt"/>
              <a:buAutoNum type="arabicPeriod"/>
            </a:pPr>
            <a:r>
              <a:rPr lang="en-GB" sz="2000" dirty="0"/>
              <a:t>Teachers  – here is the </a:t>
            </a:r>
            <a:r>
              <a:rPr lang="en-GB" sz="2000" dirty="0">
                <a:hlinkClick r:id="rId3"/>
              </a:rPr>
              <a:t>link to duplicate the Microsoft Form</a:t>
            </a:r>
            <a:r>
              <a:rPr lang="en-GB" sz="2000" dirty="0"/>
              <a:t>. This will collate all of your results for you and produce graphs that you can analyse as a class. </a:t>
            </a:r>
          </a:p>
          <a:p>
            <a:pPr marL="457200" indent="-457200">
              <a:lnSpc>
                <a:spcPct val="100000"/>
              </a:lnSpc>
              <a:buFont typeface="+mj-lt"/>
              <a:buAutoNum type="arabicPeriod"/>
            </a:pPr>
            <a:r>
              <a:rPr lang="en-GB" sz="2000" dirty="0"/>
              <a:t>Interview one person from your family or community using the Reminiscences sheet</a:t>
            </a:r>
          </a:p>
        </p:txBody>
      </p:sp>
      <p:sp>
        <p:nvSpPr>
          <p:cNvPr id="5" name="TextBox 4">
            <a:extLst>
              <a:ext uri="{FF2B5EF4-FFF2-40B4-BE49-F238E27FC236}">
                <a16:creationId xmlns:a16="http://schemas.microsoft.com/office/drawing/2014/main" id="{B9C211CD-6040-C744-1821-0C48898263E8}"/>
              </a:ext>
            </a:extLst>
          </p:cNvPr>
          <p:cNvSpPr txBox="1"/>
          <p:nvPr/>
        </p:nvSpPr>
        <p:spPr>
          <a:xfrm>
            <a:off x="3588629" y="519733"/>
            <a:ext cx="34318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cs typeface="Calibri"/>
              </a:rPr>
              <a:t>How can we ensure that we get a representative sample?</a:t>
            </a:r>
            <a:endParaRPr lang="en-US">
              <a:cs typeface="Calibri" panose="020F0502020204030204"/>
            </a:endParaRPr>
          </a:p>
        </p:txBody>
      </p:sp>
      <p:sp>
        <p:nvSpPr>
          <p:cNvPr id="4" name="Rectangle: Rounded Corners 3">
            <a:extLst>
              <a:ext uri="{FF2B5EF4-FFF2-40B4-BE49-F238E27FC236}">
                <a16:creationId xmlns:a16="http://schemas.microsoft.com/office/drawing/2014/main" id="{FF457898-8265-33FC-F943-03CAB7C4FC66}"/>
              </a:ext>
            </a:extLst>
          </p:cNvPr>
          <p:cNvSpPr/>
          <p:nvPr/>
        </p:nvSpPr>
        <p:spPr>
          <a:xfrm>
            <a:off x="2567826" y="109302"/>
            <a:ext cx="5948795" cy="1584612"/>
          </a:xfrm>
          <a:prstGeom prst="roundRect">
            <a:avLst/>
          </a:prstGeom>
          <a:solidFill>
            <a:srgbClr val="E302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If everyone in the class gets 2 responses we will have x sets of data, is this enough to form a reliable conclusion? </a:t>
            </a:r>
            <a:endParaRPr lang="en-US" dirty="0"/>
          </a:p>
          <a:p>
            <a:pPr algn="ctr"/>
            <a:endParaRPr lang="en-GB" dirty="0"/>
          </a:p>
          <a:p>
            <a:pPr algn="ctr"/>
            <a:r>
              <a:rPr lang="en-GB" dirty="0"/>
              <a:t>Between us, how can we try to get a </a:t>
            </a:r>
            <a:r>
              <a:rPr lang="en-GB" b="1" dirty="0"/>
              <a:t>representative</a:t>
            </a:r>
            <a:r>
              <a:rPr lang="en-GB" dirty="0"/>
              <a:t> sample across </a:t>
            </a:r>
            <a:r>
              <a:rPr lang="en-GB"/>
              <a:t>the school?</a:t>
            </a:r>
            <a:endParaRPr lang="en-GB" dirty="0"/>
          </a:p>
        </p:txBody>
      </p:sp>
    </p:spTree>
    <p:extLst>
      <p:ext uri="{BB962C8B-B14F-4D97-AF65-F5344CB8AC3E}">
        <p14:creationId xmlns:p14="http://schemas.microsoft.com/office/powerpoint/2010/main" val="275146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A3C14F-79DE-E751-D2B3-E5F74371339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8523" y="185812"/>
            <a:ext cx="5070058" cy="4513323"/>
          </a:xfrm>
          <a:prstGeom prst="rect">
            <a:avLst/>
          </a:prstGeom>
          <a:ln>
            <a:solidFill>
              <a:schemeClr val="tx1"/>
            </a:solidFill>
          </a:ln>
        </p:spPr>
      </p:pic>
      <p:pic>
        <p:nvPicPr>
          <p:cNvPr id="8" name="Picture 7">
            <a:extLst>
              <a:ext uri="{FF2B5EF4-FFF2-40B4-BE49-F238E27FC236}">
                <a16:creationId xmlns:a16="http://schemas.microsoft.com/office/drawing/2014/main" id="{0E6E15BD-0209-DABA-2F5A-78F50406CDE5}"/>
              </a:ext>
            </a:extLst>
          </p:cNvPr>
          <p:cNvPicPr>
            <a:picLocks noChangeAspect="1"/>
          </p:cNvPicPr>
          <p:nvPr/>
        </p:nvPicPr>
        <p:blipFill>
          <a:blip r:embed="rId4"/>
          <a:stretch>
            <a:fillRect/>
          </a:stretch>
        </p:blipFill>
        <p:spPr>
          <a:xfrm>
            <a:off x="160567" y="97435"/>
            <a:ext cx="3392102" cy="4680833"/>
          </a:xfrm>
          <a:prstGeom prst="rect">
            <a:avLst/>
          </a:prstGeom>
        </p:spPr>
      </p:pic>
    </p:spTree>
    <p:extLst>
      <p:ext uri="{BB962C8B-B14F-4D97-AF65-F5344CB8AC3E}">
        <p14:creationId xmlns:p14="http://schemas.microsoft.com/office/powerpoint/2010/main" val="245881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B352FD-E801-D195-308E-CC10F288652F}"/>
              </a:ext>
            </a:extLst>
          </p:cNvPr>
          <p:cNvSpPr>
            <a:spLocks noGrp="1"/>
          </p:cNvSpPr>
          <p:nvPr>
            <p:ph type="ctrTitle"/>
          </p:nvPr>
        </p:nvSpPr>
        <p:spPr/>
        <p:txBody>
          <a:bodyPr/>
          <a:lstStyle/>
          <a:p>
            <a:r>
              <a:rPr lang="en-GB" dirty="0"/>
              <a:t>Extreme Heat and Climate Change</a:t>
            </a:r>
          </a:p>
        </p:txBody>
      </p:sp>
    </p:spTree>
    <p:extLst>
      <p:ext uri="{BB962C8B-B14F-4D97-AF65-F5344CB8AC3E}">
        <p14:creationId xmlns:p14="http://schemas.microsoft.com/office/powerpoint/2010/main" val="3361717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46F4-794F-DD62-5E2D-5E976AA9251B}"/>
              </a:ext>
            </a:extLst>
          </p:cNvPr>
          <p:cNvSpPr>
            <a:spLocks noGrp="1"/>
          </p:cNvSpPr>
          <p:nvPr>
            <p:ph type="title"/>
          </p:nvPr>
        </p:nvSpPr>
        <p:spPr/>
        <p:txBody>
          <a:bodyPr>
            <a:normAutofit/>
          </a:bodyPr>
          <a:lstStyle/>
          <a:p>
            <a:pPr algn="ctr"/>
            <a:r>
              <a:rPr lang="en-US" sz="3600" b="1" u="sng" dirty="0">
                <a:latin typeface="+mn-lt"/>
              </a:rPr>
              <a:t>What causes Heatwaves?</a:t>
            </a:r>
          </a:p>
        </p:txBody>
      </p:sp>
      <p:sp>
        <p:nvSpPr>
          <p:cNvPr id="8" name="TextBox 7">
            <a:extLst>
              <a:ext uri="{FF2B5EF4-FFF2-40B4-BE49-F238E27FC236}">
                <a16:creationId xmlns:a16="http://schemas.microsoft.com/office/drawing/2014/main" id="{855C6575-03CA-DBF2-C475-33979846CAC9}"/>
              </a:ext>
            </a:extLst>
          </p:cNvPr>
          <p:cNvSpPr txBox="1"/>
          <p:nvPr/>
        </p:nvSpPr>
        <p:spPr>
          <a:xfrm>
            <a:off x="4950619" y="1478756"/>
            <a:ext cx="3761021" cy="3000821"/>
          </a:xfrm>
          <a:prstGeom prst="rect">
            <a:avLst/>
          </a:prstGeom>
          <a:noFill/>
        </p:spPr>
        <p:txBody>
          <a:bodyPr wrap="square" rtlCol="0">
            <a:spAutoFit/>
          </a:bodyPr>
          <a:lstStyle/>
          <a:p>
            <a:r>
              <a:rPr lang="en-US" sz="2700" dirty="0">
                <a:latin typeface="+mj-lt"/>
              </a:rPr>
              <a:t>Heatwaves form when the weather is calm, clear and settled. </a:t>
            </a:r>
          </a:p>
          <a:p>
            <a:r>
              <a:rPr lang="en-US" sz="2700" dirty="0">
                <a:latin typeface="+mj-lt"/>
              </a:rPr>
              <a:t>They form under High pressure conditions where air is sinking to the Earth’s surface.</a:t>
            </a:r>
          </a:p>
        </p:txBody>
      </p:sp>
      <p:pic>
        <p:nvPicPr>
          <p:cNvPr id="5" name="Picture 4" descr="A picture containing tree, outdoor, ground, sky&#10;&#10;Description automatically generated">
            <a:extLst>
              <a:ext uri="{FF2B5EF4-FFF2-40B4-BE49-F238E27FC236}">
                <a16:creationId xmlns:a16="http://schemas.microsoft.com/office/drawing/2014/main" id="{B9B3705B-64F4-F2D7-754B-200E8F9F0E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270" y="1398503"/>
            <a:ext cx="4237730" cy="2824065"/>
          </a:xfrm>
          <a:prstGeom prst="rect">
            <a:avLst/>
          </a:prstGeom>
        </p:spPr>
      </p:pic>
    </p:spTree>
    <p:extLst>
      <p:ext uri="{BB962C8B-B14F-4D97-AF65-F5344CB8AC3E}">
        <p14:creationId xmlns:p14="http://schemas.microsoft.com/office/powerpoint/2010/main" val="687043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2A34-A915-E021-A16C-5CE4DC4D8E38}"/>
              </a:ext>
            </a:extLst>
          </p:cNvPr>
          <p:cNvSpPr>
            <a:spLocks noGrp="1"/>
          </p:cNvSpPr>
          <p:nvPr>
            <p:ph type="title"/>
          </p:nvPr>
        </p:nvSpPr>
        <p:spPr>
          <a:xfrm>
            <a:off x="0" y="5490"/>
            <a:ext cx="9080938" cy="534133"/>
          </a:xfrm>
        </p:spPr>
        <p:txBody>
          <a:bodyPr>
            <a:normAutofit fontScale="90000"/>
          </a:bodyPr>
          <a:lstStyle/>
          <a:p>
            <a:pPr algn="ctr"/>
            <a:r>
              <a:rPr lang="en-GB" sz="3600" b="1" u="sng" dirty="0"/>
              <a:t>Extreme heat in the UK</a:t>
            </a:r>
          </a:p>
        </p:txBody>
      </p:sp>
      <p:sp>
        <p:nvSpPr>
          <p:cNvPr id="5" name="Content Placeholder 4">
            <a:extLst>
              <a:ext uri="{FF2B5EF4-FFF2-40B4-BE49-F238E27FC236}">
                <a16:creationId xmlns:a16="http://schemas.microsoft.com/office/drawing/2014/main" id="{88DBD4A4-396A-B0DC-8877-686598D0ACE6}"/>
              </a:ext>
            </a:extLst>
          </p:cNvPr>
          <p:cNvSpPr>
            <a:spLocks noGrp="1"/>
          </p:cNvSpPr>
          <p:nvPr>
            <p:ph sz="half" idx="2"/>
          </p:nvPr>
        </p:nvSpPr>
        <p:spPr>
          <a:xfrm>
            <a:off x="0" y="569551"/>
            <a:ext cx="2762907" cy="3785674"/>
          </a:xfrm>
          <a:solidFill>
            <a:srgbClr val="7030A0"/>
          </a:solidFill>
        </p:spPr>
        <p:txBody>
          <a:bodyPr>
            <a:noAutofit/>
          </a:bodyPr>
          <a:lstStyle/>
          <a:p>
            <a:pPr marL="0" indent="0">
              <a:lnSpc>
                <a:spcPct val="100000"/>
              </a:lnSpc>
              <a:buNone/>
            </a:pPr>
            <a:r>
              <a:rPr lang="en-GB" sz="1800" b="1" i="0" dirty="0">
                <a:solidFill>
                  <a:schemeClr val="bg1"/>
                </a:solidFill>
                <a:effectLst/>
                <a:latin typeface="Arial" panose="020B0604020202020204" pitchFamily="34" charset="0"/>
                <a:cs typeface="Arial" panose="020B0604020202020204" pitchFamily="34" charset="0"/>
              </a:rPr>
              <a:t>What is the definition for a UK heatwave?</a:t>
            </a:r>
          </a:p>
          <a:p>
            <a:pPr marL="0" indent="0" algn="l">
              <a:lnSpc>
                <a:spcPct val="100000"/>
              </a:lnSpc>
              <a:buNone/>
            </a:pPr>
            <a:r>
              <a:rPr lang="en-GB" sz="1800" i="0" dirty="0">
                <a:solidFill>
                  <a:schemeClr val="bg1"/>
                </a:solidFill>
                <a:effectLst/>
                <a:latin typeface="Arial" panose="020B0604020202020204" pitchFamily="34" charset="0"/>
                <a:cs typeface="Arial" panose="020B0604020202020204" pitchFamily="34" charset="0"/>
              </a:rPr>
              <a:t>For a heatwave to occur in the UK a place must record at least three consecutive days with daily maximum temperatures meeting or exceeding the heatwave temperature - this is </a:t>
            </a:r>
            <a:r>
              <a:rPr lang="en-GB" sz="1800" dirty="0">
                <a:solidFill>
                  <a:schemeClr val="bg1"/>
                </a:solidFill>
                <a:latin typeface="Arial" panose="020B0604020202020204" pitchFamily="34" charset="0"/>
                <a:cs typeface="Arial" panose="020B0604020202020204" pitchFamily="34" charset="0"/>
              </a:rPr>
              <a:t>28°C in London and 25°C for much of the rest of the country</a:t>
            </a:r>
          </a:p>
        </p:txBody>
      </p:sp>
      <p:pic>
        <p:nvPicPr>
          <p:cNvPr id="4" name="Online Media 3" title="UK's record-breaking heatwave 'basically impossible' without climate change - BBC News">
            <a:hlinkClick r:id="" action="ppaction://media"/>
            <a:extLst>
              <a:ext uri="{FF2B5EF4-FFF2-40B4-BE49-F238E27FC236}">
                <a16:creationId xmlns:a16="http://schemas.microsoft.com/office/drawing/2014/main" id="{110033AA-849D-A2E2-A568-1A5799423A77}"/>
              </a:ext>
            </a:extLst>
          </p:cNvPr>
          <p:cNvPicPr>
            <a:picLocks noRot="1" noChangeAspect="1"/>
          </p:cNvPicPr>
          <p:nvPr>
            <a:videoFile r:link="rId1"/>
          </p:nvPr>
        </p:nvPicPr>
        <p:blipFill>
          <a:blip r:embed="rId3"/>
          <a:stretch>
            <a:fillRect/>
          </a:stretch>
        </p:blipFill>
        <p:spPr>
          <a:xfrm>
            <a:off x="2822028" y="683435"/>
            <a:ext cx="6198825" cy="3502336"/>
          </a:xfrm>
          <a:prstGeom prst="rect">
            <a:avLst/>
          </a:prstGeom>
        </p:spPr>
      </p:pic>
      <p:sp>
        <p:nvSpPr>
          <p:cNvPr id="6" name="TextBox 5">
            <a:extLst>
              <a:ext uri="{FF2B5EF4-FFF2-40B4-BE49-F238E27FC236}">
                <a16:creationId xmlns:a16="http://schemas.microsoft.com/office/drawing/2014/main" id="{63D7616B-FAAD-ECCB-B895-C287243C7760}"/>
              </a:ext>
            </a:extLst>
          </p:cNvPr>
          <p:cNvSpPr txBox="1"/>
          <p:nvPr/>
        </p:nvSpPr>
        <p:spPr>
          <a:xfrm>
            <a:off x="2822028" y="4136899"/>
            <a:ext cx="6210649" cy="646331"/>
          </a:xfrm>
          <a:prstGeom prst="rect">
            <a:avLst/>
          </a:prstGeom>
          <a:noFill/>
        </p:spPr>
        <p:txBody>
          <a:bodyPr wrap="square">
            <a:spAutoFit/>
          </a:bodyPr>
          <a:lstStyle/>
          <a:p>
            <a:pPr algn="ctr"/>
            <a:r>
              <a:rPr lang="en-GB" dirty="0">
                <a:latin typeface="Arial" panose="020B0604020202020204" pitchFamily="34" charset="0"/>
                <a:cs typeface="Arial" panose="020B0604020202020204" pitchFamily="34" charset="0"/>
              </a:rPr>
              <a:t>Watch the </a:t>
            </a:r>
            <a:r>
              <a:rPr lang="en-GB" dirty="0">
                <a:latin typeface="Arial" panose="020B0604020202020204" pitchFamily="34" charset="0"/>
                <a:cs typeface="Arial" panose="020B0604020202020204" pitchFamily="34" charset="0"/>
                <a:hlinkClick r:id="rId4"/>
              </a:rPr>
              <a:t>video</a:t>
            </a:r>
            <a:r>
              <a:rPr lang="en-GB" dirty="0">
                <a:latin typeface="Arial" panose="020B0604020202020204" pitchFamily="34" charset="0"/>
                <a:cs typeface="Arial" panose="020B0604020202020204" pitchFamily="34" charset="0"/>
              </a:rPr>
              <a:t> – what impact is climate change having on heat waves?</a:t>
            </a:r>
          </a:p>
        </p:txBody>
      </p:sp>
    </p:spTree>
    <p:extLst>
      <p:ext uri="{BB962C8B-B14F-4D97-AF65-F5344CB8AC3E}">
        <p14:creationId xmlns:p14="http://schemas.microsoft.com/office/powerpoint/2010/main" val="142067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FB5C0AF-3A29-FA1C-3438-0BB0E6F53ED7}"/>
              </a:ext>
            </a:extLst>
          </p:cNvPr>
          <p:cNvPicPr>
            <a:picLocks noGrp="1" noChangeAspect="1"/>
          </p:cNvPicPr>
          <p:nvPr>
            <p:ph idx="1"/>
          </p:nvPr>
        </p:nvPicPr>
        <p:blipFill>
          <a:blip r:embed="rId2"/>
          <a:stretch>
            <a:fillRect/>
          </a:stretch>
        </p:blipFill>
        <p:spPr>
          <a:xfrm>
            <a:off x="0" y="0"/>
            <a:ext cx="9144000" cy="5254172"/>
          </a:xfrm>
          <a:prstGeom prst="rect">
            <a:avLst/>
          </a:prstGeom>
          <a:solidFill>
            <a:schemeClr val="bg1"/>
          </a:solidFill>
        </p:spPr>
      </p:pic>
      <p:sp>
        <p:nvSpPr>
          <p:cNvPr id="2" name="Title 1">
            <a:extLst>
              <a:ext uri="{FF2B5EF4-FFF2-40B4-BE49-F238E27FC236}">
                <a16:creationId xmlns:a16="http://schemas.microsoft.com/office/drawing/2014/main" id="{FDD6711B-7BE9-91C9-50D2-E58A03D91938}"/>
              </a:ext>
            </a:extLst>
          </p:cNvPr>
          <p:cNvSpPr>
            <a:spLocks noGrp="1"/>
          </p:cNvSpPr>
          <p:nvPr>
            <p:ph type="title"/>
          </p:nvPr>
        </p:nvSpPr>
        <p:spPr>
          <a:xfrm>
            <a:off x="51238" y="333369"/>
            <a:ext cx="3475435" cy="744141"/>
          </a:xfrm>
          <a:noFill/>
        </p:spPr>
        <p:txBody>
          <a:bodyPr>
            <a:normAutofit/>
          </a:bodyPr>
          <a:lstStyle/>
          <a:p>
            <a:r>
              <a:rPr lang="en-US" sz="3200" b="1" dirty="0">
                <a:solidFill>
                  <a:schemeClr val="bg1">
                    <a:lumMod val="95000"/>
                  </a:schemeClr>
                </a:solidFill>
                <a:latin typeface="+mn-lt"/>
              </a:rPr>
              <a:t>Summer 2022 was:</a:t>
            </a:r>
          </a:p>
        </p:txBody>
      </p:sp>
      <p:sp>
        <p:nvSpPr>
          <p:cNvPr id="5" name="TextBox 4">
            <a:extLst>
              <a:ext uri="{FF2B5EF4-FFF2-40B4-BE49-F238E27FC236}">
                <a16:creationId xmlns:a16="http://schemas.microsoft.com/office/drawing/2014/main" id="{7E82E36E-9E50-0FBA-4AB9-212A5C8B4DFD}"/>
              </a:ext>
            </a:extLst>
          </p:cNvPr>
          <p:cNvSpPr txBox="1"/>
          <p:nvPr/>
        </p:nvSpPr>
        <p:spPr>
          <a:xfrm>
            <a:off x="139666" y="3327618"/>
            <a:ext cx="2818210" cy="1815882"/>
          </a:xfrm>
          <a:prstGeom prst="rect">
            <a:avLst/>
          </a:prstGeom>
          <a:noFill/>
        </p:spPr>
        <p:txBody>
          <a:bodyPr wrap="square" rtlCol="0">
            <a:spAutoFit/>
          </a:bodyPr>
          <a:lstStyle/>
          <a:p>
            <a:r>
              <a:rPr lang="en-US" sz="2800" b="1" dirty="0">
                <a:solidFill>
                  <a:schemeClr val="bg1">
                    <a:lumMod val="95000"/>
                  </a:schemeClr>
                </a:solidFill>
                <a:latin typeface="+mj-lt"/>
              </a:rPr>
              <a:t>England’s joint warmest Summer on record (alongside 2018).</a:t>
            </a:r>
          </a:p>
        </p:txBody>
      </p:sp>
      <p:sp>
        <p:nvSpPr>
          <p:cNvPr id="6" name="TextBox 5">
            <a:extLst>
              <a:ext uri="{FF2B5EF4-FFF2-40B4-BE49-F238E27FC236}">
                <a16:creationId xmlns:a16="http://schemas.microsoft.com/office/drawing/2014/main" id="{C5C42896-8F7B-25FE-B50D-617B4138587B}"/>
              </a:ext>
            </a:extLst>
          </p:cNvPr>
          <p:cNvSpPr txBox="1"/>
          <p:nvPr/>
        </p:nvSpPr>
        <p:spPr>
          <a:xfrm>
            <a:off x="5999898" y="440146"/>
            <a:ext cx="2697619" cy="954107"/>
          </a:xfrm>
          <a:prstGeom prst="rect">
            <a:avLst/>
          </a:prstGeom>
          <a:noFill/>
        </p:spPr>
        <p:txBody>
          <a:bodyPr wrap="square" rtlCol="0">
            <a:spAutoFit/>
          </a:bodyPr>
          <a:lstStyle/>
          <a:p>
            <a:r>
              <a:rPr lang="en-US" sz="2800" b="1" dirty="0">
                <a:solidFill>
                  <a:schemeClr val="bg1">
                    <a:lumMod val="95000"/>
                  </a:schemeClr>
                </a:solidFill>
                <a:latin typeface="+mj-lt"/>
              </a:rPr>
              <a:t>The UK’s warmest year on record.</a:t>
            </a:r>
          </a:p>
        </p:txBody>
      </p:sp>
      <p:sp>
        <p:nvSpPr>
          <p:cNvPr id="7" name="TextBox 6">
            <a:extLst>
              <a:ext uri="{FF2B5EF4-FFF2-40B4-BE49-F238E27FC236}">
                <a16:creationId xmlns:a16="http://schemas.microsoft.com/office/drawing/2014/main" id="{0599DEEC-8BE8-7AF2-AF14-B16878EC0B89}"/>
              </a:ext>
            </a:extLst>
          </p:cNvPr>
          <p:cNvSpPr txBox="1"/>
          <p:nvPr/>
        </p:nvSpPr>
        <p:spPr>
          <a:xfrm>
            <a:off x="5785159" y="2465844"/>
            <a:ext cx="3000375" cy="2677656"/>
          </a:xfrm>
          <a:prstGeom prst="rect">
            <a:avLst/>
          </a:prstGeom>
          <a:noFill/>
        </p:spPr>
        <p:txBody>
          <a:bodyPr wrap="square" rtlCol="0">
            <a:spAutoFit/>
          </a:bodyPr>
          <a:lstStyle/>
          <a:p>
            <a:r>
              <a:rPr lang="en-US" sz="2800" b="1" dirty="0">
                <a:solidFill>
                  <a:schemeClr val="bg1">
                    <a:lumMod val="95000"/>
                  </a:schemeClr>
                </a:solidFill>
                <a:latin typeface="+mj-lt"/>
              </a:rPr>
              <a:t>When the UK’s highest ever temperature was recorded: 40.3</a:t>
            </a:r>
            <a:r>
              <a:rPr lang="en-GB" sz="2800" b="1" dirty="0">
                <a:solidFill>
                  <a:schemeClr val="bg1">
                    <a:lumMod val="95000"/>
                  </a:schemeClr>
                </a:solidFill>
                <a:latin typeface="+mj-lt"/>
              </a:rPr>
              <a:t>℃ in Coningsby, Lincolnshire.</a:t>
            </a:r>
            <a:endParaRPr lang="en-US" sz="2800" b="1" dirty="0">
              <a:solidFill>
                <a:schemeClr val="bg1">
                  <a:lumMod val="95000"/>
                </a:schemeClr>
              </a:solidFill>
              <a:latin typeface="+mj-lt"/>
            </a:endParaRPr>
          </a:p>
        </p:txBody>
      </p:sp>
    </p:spTree>
    <p:extLst>
      <p:ext uri="{BB962C8B-B14F-4D97-AF65-F5344CB8AC3E}">
        <p14:creationId xmlns:p14="http://schemas.microsoft.com/office/powerpoint/2010/main" val="404890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49134-FD5D-898C-5369-3CEF432E99AD}"/>
              </a:ext>
            </a:extLst>
          </p:cNvPr>
          <p:cNvSpPr>
            <a:spLocks noGrp="1"/>
          </p:cNvSpPr>
          <p:nvPr>
            <p:ph type="title"/>
          </p:nvPr>
        </p:nvSpPr>
        <p:spPr>
          <a:xfrm>
            <a:off x="68975" y="89382"/>
            <a:ext cx="3815541" cy="830355"/>
          </a:xfrm>
        </p:spPr>
        <p:txBody>
          <a:bodyPr anchor="ctr">
            <a:normAutofit/>
          </a:bodyPr>
          <a:lstStyle/>
          <a:p>
            <a:pPr algn="ctr">
              <a:lnSpc>
                <a:spcPct val="90000"/>
              </a:lnSpc>
            </a:pPr>
            <a:r>
              <a:rPr lang="en-GB" b="1" u="sng" dirty="0"/>
              <a:t>Extreme heat in the UK</a:t>
            </a:r>
          </a:p>
        </p:txBody>
      </p:sp>
      <p:sp>
        <p:nvSpPr>
          <p:cNvPr id="3" name="Content Placeholder 2">
            <a:extLst>
              <a:ext uri="{FF2B5EF4-FFF2-40B4-BE49-F238E27FC236}">
                <a16:creationId xmlns:a16="http://schemas.microsoft.com/office/drawing/2014/main" id="{678F4542-F03A-6DF3-D126-4B88EB13B2F4}"/>
              </a:ext>
            </a:extLst>
          </p:cNvPr>
          <p:cNvSpPr>
            <a:spLocks noGrp="1"/>
          </p:cNvSpPr>
          <p:nvPr>
            <p:ph idx="1"/>
          </p:nvPr>
        </p:nvSpPr>
        <p:spPr>
          <a:xfrm>
            <a:off x="237658" y="801555"/>
            <a:ext cx="4432876" cy="3916479"/>
          </a:xfrm>
        </p:spPr>
        <p:txBody>
          <a:bodyPr anchor="t">
            <a:normAutofit/>
          </a:bodyPr>
          <a:lstStyle/>
          <a:p>
            <a:pPr marL="0" indent="0">
              <a:buNone/>
            </a:pPr>
            <a:r>
              <a:rPr lang="en-GB" sz="1350" dirty="0"/>
              <a:t>In July 2022 there was a heatwave which affected large parts of the UK, especially on the 18</a:t>
            </a:r>
            <a:r>
              <a:rPr lang="en-GB" sz="1350" baseline="30000" dirty="0"/>
              <a:t>th</a:t>
            </a:r>
            <a:r>
              <a:rPr lang="en-GB" sz="1350" dirty="0"/>
              <a:t> and 19</a:t>
            </a:r>
            <a:r>
              <a:rPr lang="en-GB" sz="1350" baseline="30000" dirty="0"/>
              <a:t>th </a:t>
            </a:r>
            <a:r>
              <a:rPr lang="en-GB" sz="1350" dirty="0"/>
              <a:t>of the month.</a:t>
            </a:r>
          </a:p>
          <a:p>
            <a:pPr marL="257175" indent="-257175">
              <a:buFont typeface="+mj-lt"/>
              <a:buAutoNum type="arabicPeriod"/>
            </a:pPr>
            <a:r>
              <a:rPr lang="en-GB" sz="1350" dirty="0"/>
              <a:t>Can you remember what it was like? </a:t>
            </a:r>
          </a:p>
          <a:p>
            <a:pPr marL="257175" indent="-257175">
              <a:buFont typeface="+mj-lt"/>
              <a:buAutoNum type="arabicPeriod"/>
            </a:pPr>
            <a:r>
              <a:rPr lang="en-GB" sz="1350" dirty="0"/>
              <a:t>Did it have any impact on what you did during that time?</a:t>
            </a:r>
          </a:p>
          <a:p>
            <a:pPr marL="257175" indent="-257175">
              <a:buFont typeface="+mj-lt"/>
              <a:buAutoNum type="arabicPeriod"/>
            </a:pPr>
            <a:r>
              <a:rPr lang="en-GB" sz="1350" dirty="0"/>
              <a:t>Look at the map opposite, describe (in pairs) the distribution of the areas under a red warning from the Met Office.</a:t>
            </a:r>
          </a:p>
          <a:p>
            <a:pPr marL="0" indent="0">
              <a:buNone/>
            </a:pPr>
            <a:r>
              <a:rPr lang="en-GB" sz="1350" dirty="0"/>
              <a:t>A red warning means that “</a:t>
            </a:r>
            <a:r>
              <a:rPr lang="en-GB" sz="1350" i="1" dirty="0">
                <a:solidFill>
                  <a:schemeClr val="accent3">
                    <a:lumMod val="75000"/>
                  </a:schemeClr>
                </a:solidFill>
              </a:rPr>
              <a:t>Dangerous (hot) weather is expected and, if you haven't already done so, you should take action now to keep yourself and others safe from the impact of the severe (hot) weather</a:t>
            </a:r>
            <a:r>
              <a:rPr lang="en-GB" sz="1350" dirty="0"/>
              <a:t>.”</a:t>
            </a:r>
          </a:p>
          <a:p>
            <a:pPr marL="342900" indent="-342900">
              <a:buFont typeface="+mj-lt"/>
              <a:buAutoNum type="arabicPeriod" startAt="4"/>
            </a:pPr>
            <a:r>
              <a:rPr lang="en-GB" sz="1350" dirty="0"/>
              <a:t>Make a list of the dangers hot weather could pose to people and the environment.</a:t>
            </a:r>
          </a:p>
          <a:p>
            <a:pPr marL="257175" indent="-257175">
              <a:buFont typeface="+mj-lt"/>
              <a:buAutoNum type="arabicPeriod" startAt="4"/>
            </a:pPr>
            <a:r>
              <a:rPr lang="en-GB" sz="1350" b="0" i="0" dirty="0">
                <a:solidFill>
                  <a:srgbClr val="1A1918"/>
                </a:solidFill>
                <a:effectLst/>
                <a:highlight>
                  <a:srgbClr val="FFFFFF"/>
                </a:highlight>
              </a:rPr>
              <a:t>Suggest reasons why different areas of the UK experience varying maximum temperatures. </a:t>
            </a:r>
            <a:endParaRPr lang="en-GB" sz="1350" dirty="0"/>
          </a:p>
          <a:p>
            <a:pPr marL="257175" indent="-257175">
              <a:buFont typeface="+mj-lt"/>
              <a:buAutoNum type="arabicPeriod" startAt="4"/>
            </a:pPr>
            <a:endParaRPr lang="en-GB" sz="1350" dirty="0"/>
          </a:p>
          <a:p>
            <a:pPr marL="0" indent="0">
              <a:buNone/>
            </a:pPr>
            <a:endParaRPr lang="en-GB" sz="1350" dirty="0"/>
          </a:p>
        </p:txBody>
      </p:sp>
      <p:pic>
        <p:nvPicPr>
          <p:cNvPr id="4" name="Picture 3" descr="Map&#10;&#10;Description automatically generated">
            <a:extLst>
              <a:ext uri="{FF2B5EF4-FFF2-40B4-BE49-F238E27FC236}">
                <a16:creationId xmlns:a16="http://schemas.microsoft.com/office/drawing/2014/main" id="{68A03CEA-96B4-7212-CE98-ABBBC96E0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0776" y="92744"/>
            <a:ext cx="2763074" cy="2645642"/>
          </a:xfrm>
          <a:prstGeom prst="rect">
            <a:avLst/>
          </a:prstGeom>
          <a:ln>
            <a:solidFill>
              <a:schemeClr val="tx1"/>
            </a:solidFill>
          </a:ln>
        </p:spPr>
      </p:pic>
      <p:graphicFrame>
        <p:nvGraphicFramePr>
          <p:cNvPr id="5" name="Table 5">
            <a:extLst>
              <a:ext uri="{FF2B5EF4-FFF2-40B4-BE49-F238E27FC236}">
                <a16:creationId xmlns:a16="http://schemas.microsoft.com/office/drawing/2014/main" id="{FCFF11DE-CFD1-2C43-9BDE-F61FDBE7007D}"/>
              </a:ext>
            </a:extLst>
          </p:cNvPr>
          <p:cNvGraphicFramePr>
            <a:graphicFrameLocks noGrp="1"/>
          </p:cNvGraphicFramePr>
          <p:nvPr/>
        </p:nvGraphicFramePr>
        <p:xfrm>
          <a:off x="5215716" y="2982232"/>
          <a:ext cx="2758908" cy="1735802"/>
        </p:xfrm>
        <a:graphic>
          <a:graphicData uri="http://schemas.openxmlformats.org/drawingml/2006/table">
            <a:tbl>
              <a:tblPr firstRow="1" bandRow="1">
                <a:tableStyleId>{F5AB1C69-6EDB-4FF4-983F-18BD219EF322}</a:tableStyleId>
              </a:tblPr>
              <a:tblGrid>
                <a:gridCol w="1379454">
                  <a:extLst>
                    <a:ext uri="{9D8B030D-6E8A-4147-A177-3AD203B41FA5}">
                      <a16:colId xmlns:a16="http://schemas.microsoft.com/office/drawing/2014/main" val="3809504642"/>
                    </a:ext>
                  </a:extLst>
                </a:gridCol>
                <a:gridCol w="1379454">
                  <a:extLst>
                    <a:ext uri="{9D8B030D-6E8A-4147-A177-3AD203B41FA5}">
                      <a16:colId xmlns:a16="http://schemas.microsoft.com/office/drawing/2014/main" val="1709793652"/>
                    </a:ext>
                  </a:extLst>
                </a:gridCol>
              </a:tblGrid>
              <a:tr h="617220">
                <a:tc>
                  <a:txBody>
                    <a:bodyPr/>
                    <a:lstStyle/>
                    <a:p>
                      <a:r>
                        <a:rPr lang="en-GB" sz="1200" dirty="0"/>
                        <a:t>Possible Impacts on People</a:t>
                      </a:r>
                    </a:p>
                  </a:txBody>
                  <a:tcPr marL="68580" marR="68580" marT="34290" marB="34290"/>
                </a:tc>
                <a:tc>
                  <a:txBody>
                    <a:bodyPr/>
                    <a:lstStyle/>
                    <a:p>
                      <a:r>
                        <a:rPr lang="en-GB" sz="1200" dirty="0"/>
                        <a:t>Possible Impacts upon the Environment</a:t>
                      </a:r>
                    </a:p>
                  </a:txBody>
                  <a:tcPr marL="68580" marR="68580" marT="34290" marB="34290"/>
                </a:tc>
                <a:extLst>
                  <a:ext uri="{0D108BD9-81ED-4DB2-BD59-A6C34878D82A}">
                    <a16:rowId xmlns:a16="http://schemas.microsoft.com/office/drawing/2014/main" val="574427873"/>
                  </a:ext>
                </a:extLst>
              </a:tr>
              <a:tr h="1118582">
                <a:tc>
                  <a:txBody>
                    <a:bodyPr/>
                    <a:lstStyle/>
                    <a:p>
                      <a:endParaRPr lang="en-GB" sz="1200" dirty="0"/>
                    </a:p>
                    <a:p>
                      <a:endParaRPr lang="en-GB" sz="1200" dirty="0"/>
                    </a:p>
                    <a:p>
                      <a:endParaRPr lang="en-GB" sz="1200" dirty="0"/>
                    </a:p>
                    <a:p>
                      <a:endParaRPr lang="en-GB" sz="1200" dirty="0"/>
                    </a:p>
                    <a:p>
                      <a:endParaRPr lang="en-GB" sz="1200" dirty="0"/>
                    </a:p>
                  </a:txBody>
                  <a:tcPr marL="68580" marR="68580" marT="34290" marB="34290"/>
                </a:tc>
                <a:tc>
                  <a:txBody>
                    <a:bodyPr/>
                    <a:lstStyle/>
                    <a:p>
                      <a:endParaRPr lang="en-GB" sz="1200" dirty="0"/>
                    </a:p>
                  </a:txBody>
                  <a:tcPr marL="68580" marR="68580" marT="34290" marB="34290"/>
                </a:tc>
                <a:extLst>
                  <a:ext uri="{0D108BD9-81ED-4DB2-BD59-A6C34878D82A}">
                    <a16:rowId xmlns:a16="http://schemas.microsoft.com/office/drawing/2014/main" val="1506778722"/>
                  </a:ext>
                </a:extLst>
              </a:tr>
            </a:tbl>
          </a:graphicData>
        </a:graphic>
      </p:graphicFrame>
    </p:spTree>
    <p:extLst>
      <p:ext uri="{BB962C8B-B14F-4D97-AF65-F5344CB8AC3E}">
        <p14:creationId xmlns:p14="http://schemas.microsoft.com/office/powerpoint/2010/main" val="902048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7CE204-ED91-9622-A6C6-023E3A76ADC2}"/>
              </a:ext>
            </a:extLst>
          </p:cNvPr>
          <p:cNvPicPr>
            <a:picLocks noChangeAspect="1"/>
          </p:cNvPicPr>
          <p:nvPr/>
        </p:nvPicPr>
        <p:blipFill rotWithShape="1">
          <a:blip r:embed="rId2"/>
          <a:srcRect l="21441" t="10170" r="42212" b="8719"/>
          <a:stretch/>
        </p:blipFill>
        <p:spPr>
          <a:xfrm>
            <a:off x="5151577" y="6352"/>
            <a:ext cx="3163658" cy="3942494"/>
          </a:xfrm>
          <a:prstGeom prst="rect">
            <a:avLst/>
          </a:prstGeom>
          <a:ln>
            <a:solidFill>
              <a:schemeClr val="tx1"/>
            </a:solidFill>
          </a:ln>
        </p:spPr>
      </p:pic>
      <p:pic>
        <p:nvPicPr>
          <p:cNvPr id="7" name="Picture 6">
            <a:extLst>
              <a:ext uri="{FF2B5EF4-FFF2-40B4-BE49-F238E27FC236}">
                <a16:creationId xmlns:a16="http://schemas.microsoft.com/office/drawing/2014/main" id="{0CA45C29-9396-420D-79F6-4166F752C848}"/>
              </a:ext>
            </a:extLst>
          </p:cNvPr>
          <p:cNvPicPr>
            <a:picLocks noChangeAspect="1"/>
          </p:cNvPicPr>
          <p:nvPr/>
        </p:nvPicPr>
        <p:blipFill rotWithShape="1">
          <a:blip r:embed="rId3"/>
          <a:srcRect l="19952" t="11111" r="42499" b="6581"/>
          <a:stretch/>
        </p:blipFill>
        <p:spPr>
          <a:xfrm>
            <a:off x="491542" y="0"/>
            <a:ext cx="3197390" cy="3942494"/>
          </a:xfrm>
          <a:prstGeom prst="rect">
            <a:avLst/>
          </a:prstGeom>
          <a:ln>
            <a:solidFill>
              <a:schemeClr val="tx1"/>
            </a:solidFill>
          </a:ln>
        </p:spPr>
      </p:pic>
      <p:sp>
        <p:nvSpPr>
          <p:cNvPr id="8" name="TextBox 7">
            <a:extLst>
              <a:ext uri="{FF2B5EF4-FFF2-40B4-BE49-F238E27FC236}">
                <a16:creationId xmlns:a16="http://schemas.microsoft.com/office/drawing/2014/main" id="{6BBCF630-ED8A-F204-CDE2-67A970ECB48D}"/>
              </a:ext>
            </a:extLst>
          </p:cNvPr>
          <p:cNvSpPr txBox="1"/>
          <p:nvPr/>
        </p:nvSpPr>
        <p:spPr>
          <a:xfrm>
            <a:off x="0" y="3976321"/>
            <a:ext cx="4456518" cy="715581"/>
          </a:xfrm>
          <a:prstGeom prst="rect">
            <a:avLst/>
          </a:prstGeom>
          <a:noFill/>
        </p:spPr>
        <p:txBody>
          <a:bodyPr wrap="square" rtlCol="0">
            <a:spAutoFit/>
          </a:bodyPr>
          <a:lstStyle/>
          <a:p>
            <a:r>
              <a:rPr lang="en-GB" sz="1350" dirty="0"/>
              <a:t>Read the </a:t>
            </a:r>
            <a:r>
              <a:rPr lang="en-GB" sz="1350" dirty="0">
                <a:hlinkClick r:id="rId4"/>
              </a:rPr>
              <a:t>news article </a:t>
            </a:r>
            <a:r>
              <a:rPr lang="en-GB" sz="1350" dirty="0"/>
              <a:t>from the BBC.</a:t>
            </a:r>
          </a:p>
          <a:p>
            <a:r>
              <a:rPr lang="en-GB" sz="1350" dirty="0"/>
              <a:t>At what temperature should schools shut?</a:t>
            </a:r>
          </a:p>
          <a:p>
            <a:r>
              <a:rPr lang="en-GB" sz="1350" dirty="0"/>
              <a:t>Should students be allowed to wear their PE kit to stay cool?</a:t>
            </a:r>
          </a:p>
        </p:txBody>
      </p:sp>
      <p:sp>
        <p:nvSpPr>
          <p:cNvPr id="9" name="TextBox 8">
            <a:extLst>
              <a:ext uri="{FF2B5EF4-FFF2-40B4-BE49-F238E27FC236}">
                <a16:creationId xmlns:a16="http://schemas.microsoft.com/office/drawing/2014/main" id="{46EEA727-21B3-304D-AB26-4888B49B9FB5}"/>
              </a:ext>
            </a:extLst>
          </p:cNvPr>
          <p:cNvSpPr txBox="1"/>
          <p:nvPr/>
        </p:nvSpPr>
        <p:spPr>
          <a:xfrm>
            <a:off x="4687484" y="3966272"/>
            <a:ext cx="3948539" cy="715581"/>
          </a:xfrm>
          <a:prstGeom prst="rect">
            <a:avLst/>
          </a:prstGeom>
          <a:noFill/>
        </p:spPr>
        <p:txBody>
          <a:bodyPr wrap="square" rtlCol="0">
            <a:spAutoFit/>
          </a:bodyPr>
          <a:lstStyle/>
          <a:p>
            <a:r>
              <a:rPr lang="en-GB" sz="1350" dirty="0"/>
              <a:t>Read the </a:t>
            </a:r>
            <a:r>
              <a:rPr lang="en-GB" sz="1350" dirty="0">
                <a:hlinkClick r:id="rId5"/>
              </a:rPr>
              <a:t>news article </a:t>
            </a:r>
            <a:r>
              <a:rPr lang="en-GB" sz="1350" dirty="0"/>
              <a:t>from the BBC.</a:t>
            </a:r>
          </a:p>
          <a:p>
            <a:r>
              <a:rPr lang="en-GB" sz="1350" dirty="0"/>
              <a:t>What are your opinions on the article? Who was in the wrong – the school or the boy? Why?</a:t>
            </a:r>
          </a:p>
        </p:txBody>
      </p:sp>
      <p:cxnSp>
        <p:nvCxnSpPr>
          <p:cNvPr id="3" name="Straight Connector 2">
            <a:extLst>
              <a:ext uri="{FF2B5EF4-FFF2-40B4-BE49-F238E27FC236}">
                <a16:creationId xmlns:a16="http://schemas.microsoft.com/office/drawing/2014/main" id="{7A005730-01F1-FE6D-CADB-D98B233CC9F6}"/>
              </a:ext>
            </a:extLst>
          </p:cNvPr>
          <p:cNvCxnSpPr/>
          <p:nvPr/>
        </p:nvCxnSpPr>
        <p:spPr>
          <a:xfrm>
            <a:off x="4456518" y="0"/>
            <a:ext cx="0" cy="4796659"/>
          </a:xfrm>
          <a:prstGeom prst="line">
            <a:avLst/>
          </a:prstGeom>
          <a:ln>
            <a:solidFill>
              <a:srgbClr val="582C8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98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oung girl holding sign">
            <a:extLst>
              <a:ext uri="{FF2B5EF4-FFF2-40B4-BE49-F238E27FC236}">
                <a16:creationId xmlns:a16="http://schemas.microsoft.com/office/drawing/2014/main" id="{44F78022-A517-B44C-665E-5409C1023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832" y="883542"/>
            <a:ext cx="2029137" cy="3251668"/>
          </a:xfrm>
          <a:prstGeom prst="rect">
            <a:avLst/>
          </a:prstGeom>
          <a:effectLst>
            <a:outerShdw blurRad="76200" dir="13500000" sy="23000" kx="1200000" algn="br" rotWithShape="0">
              <a:prstClr val="black">
                <a:alpha val="20000"/>
              </a:prstClr>
            </a:outerShdw>
          </a:effectLst>
        </p:spPr>
      </p:pic>
      <p:pic>
        <p:nvPicPr>
          <p:cNvPr id="5" name="Picture 4" descr="Young school girl with hand on face">
            <a:extLst>
              <a:ext uri="{FF2B5EF4-FFF2-40B4-BE49-F238E27FC236}">
                <a16:creationId xmlns:a16="http://schemas.microsoft.com/office/drawing/2014/main" id="{5A3E512D-42FF-C817-F079-BFCB25E09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029" y="918699"/>
            <a:ext cx="1364751" cy="3251668"/>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76607DC6-BDCA-F345-0BA6-D1C47B1A7736}"/>
              </a:ext>
            </a:extLst>
          </p:cNvPr>
          <p:cNvSpPr txBox="1"/>
          <p:nvPr/>
        </p:nvSpPr>
        <p:spPr>
          <a:xfrm>
            <a:off x="2667335" y="1644287"/>
            <a:ext cx="1338471" cy="923330"/>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r>
              <a:rPr lang="en-GB" sz="1350" dirty="0"/>
              <a:t>How well do children learn when it is hot? Discuss in pairs</a:t>
            </a:r>
          </a:p>
        </p:txBody>
      </p:sp>
      <p:sp>
        <p:nvSpPr>
          <p:cNvPr id="8" name="TextBox 7">
            <a:extLst>
              <a:ext uri="{FF2B5EF4-FFF2-40B4-BE49-F238E27FC236}">
                <a16:creationId xmlns:a16="http://schemas.microsoft.com/office/drawing/2014/main" id="{D644B401-3F50-A85A-3C79-50439A719C47}"/>
              </a:ext>
            </a:extLst>
          </p:cNvPr>
          <p:cNvSpPr txBox="1"/>
          <p:nvPr/>
        </p:nvSpPr>
        <p:spPr>
          <a:xfrm>
            <a:off x="5710840" y="102475"/>
            <a:ext cx="3299153" cy="3785652"/>
          </a:xfrm>
          <a:prstGeom prst="rect">
            <a:avLst/>
          </a:prstGeom>
          <a:solidFill>
            <a:srgbClr val="E3027D"/>
          </a:solidFill>
        </p:spPr>
        <p:txBody>
          <a:bodyPr wrap="square">
            <a:spAutoFit/>
          </a:bodyPr>
          <a:lstStyle/>
          <a:p>
            <a:r>
              <a:rPr lang="en-GB" sz="2400" dirty="0">
                <a:solidFill>
                  <a:schemeClr val="bg1"/>
                </a:solidFill>
                <a:latin typeface="NexusSerif"/>
              </a:rPr>
              <a:t>Some studies show:</a:t>
            </a:r>
          </a:p>
          <a:p>
            <a:r>
              <a:rPr lang="en-GB" sz="2400" dirty="0">
                <a:solidFill>
                  <a:schemeClr val="bg1"/>
                </a:solidFill>
                <a:latin typeface="NexusSerif"/>
              </a:rPr>
              <a:t>High temperatures affect student behaviour and may cause students to be;</a:t>
            </a:r>
          </a:p>
          <a:p>
            <a:pPr marL="214313" indent="-214313">
              <a:buFont typeface="Arial" panose="020B0604020202020204" pitchFamily="34" charset="0"/>
              <a:buChar char="•"/>
            </a:pPr>
            <a:r>
              <a:rPr lang="en-GB" sz="2400" dirty="0">
                <a:solidFill>
                  <a:schemeClr val="bg1"/>
                </a:solidFill>
                <a:latin typeface="NexusSerif"/>
              </a:rPr>
              <a:t>Listless (lack energy or enthusiasm), </a:t>
            </a:r>
          </a:p>
          <a:p>
            <a:pPr marL="214313" indent="-214313">
              <a:buFont typeface="Arial" panose="020B0604020202020204" pitchFamily="34" charset="0"/>
              <a:buChar char="•"/>
            </a:pPr>
            <a:r>
              <a:rPr lang="en-GB" sz="2400" dirty="0">
                <a:solidFill>
                  <a:schemeClr val="bg1"/>
                </a:solidFill>
                <a:latin typeface="NexusSerif"/>
              </a:rPr>
              <a:t>Fatigued (tried), </a:t>
            </a:r>
          </a:p>
          <a:p>
            <a:pPr marL="214313" indent="-214313">
              <a:buFont typeface="Arial" panose="020B0604020202020204" pitchFamily="34" charset="0"/>
              <a:buChar char="•"/>
            </a:pPr>
            <a:r>
              <a:rPr lang="en-GB" sz="2400" dirty="0">
                <a:solidFill>
                  <a:schemeClr val="bg1"/>
                </a:solidFill>
                <a:latin typeface="NexusSerif"/>
              </a:rPr>
              <a:t>Restless. </a:t>
            </a:r>
          </a:p>
          <a:p>
            <a:r>
              <a:rPr lang="en-GB" sz="2400" dirty="0">
                <a:solidFill>
                  <a:schemeClr val="bg1"/>
                </a:solidFill>
                <a:latin typeface="NexusSerif"/>
              </a:rPr>
              <a:t>This affects learning.</a:t>
            </a:r>
            <a:endParaRPr lang="en-GB" sz="2400" dirty="0">
              <a:solidFill>
                <a:schemeClr val="bg1"/>
              </a:solidFill>
            </a:endParaRPr>
          </a:p>
        </p:txBody>
      </p:sp>
    </p:spTree>
    <p:extLst>
      <p:ext uri="{BB962C8B-B14F-4D97-AF65-F5344CB8AC3E}">
        <p14:creationId xmlns:p14="http://schemas.microsoft.com/office/powerpoint/2010/main" val="185499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1EEC22179D7E4097210C07AB08AB90" ma:contentTypeVersion="15" ma:contentTypeDescription="Create a new document." ma:contentTypeScope="" ma:versionID="11fb04a116b265626bb7254aa17e14b9">
  <xsd:schema xmlns:xsd="http://www.w3.org/2001/XMLSchema" xmlns:xs="http://www.w3.org/2001/XMLSchema" xmlns:p="http://schemas.microsoft.com/office/2006/metadata/properties" xmlns:ns2="38f72b0c-d364-45aa-8d0e-26a2fa9b0f69" xmlns:ns3="80ecca74-b090-48ed-93da-038f7c8ba154" targetNamespace="http://schemas.microsoft.com/office/2006/metadata/properties" ma:root="true" ma:fieldsID="0499f8c0a584de164c4bec835d2281f8" ns2:_="" ns3:_="">
    <xsd:import namespace="38f72b0c-d364-45aa-8d0e-26a2fa9b0f69"/>
    <xsd:import namespace="80ecca74-b090-48ed-93da-038f7c8ba15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f72b0c-d364-45aa-8d0e-26a2fa9b0f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17661c9-a2bb-44fa-b533-8a1b1d679e7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ecca74-b090-48ed-93da-038f7c8ba15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596d9e5-93f9-457c-b478-0dd62561a82d}" ma:internalName="TaxCatchAll" ma:showField="CatchAllData" ma:web="80ecca74-b090-48ed-93da-038f7c8ba1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0ecca74-b090-48ed-93da-038f7c8ba154" xsi:nil="true"/>
    <lcf76f155ced4ddcb4097134ff3c332f xmlns="38f72b0c-d364-45aa-8d0e-26a2fa9b0f6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773F19D-6555-4793-8AE2-4D972C7DB35D}"/>
</file>

<file path=customXml/itemProps2.xml><?xml version="1.0" encoding="utf-8"?>
<ds:datastoreItem xmlns:ds="http://schemas.openxmlformats.org/officeDocument/2006/customXml" ds:itemID="{09C6CA45-8CAC-4D4D-B742-1E042C38E4B3}"/>
</file>

<file path=customXml/itemProps3.xml><?xml version="1.0" encoding="utf-8"?>
<ds:datastoreItem xmlns:ds="http://schemas.openxmlformats.org/officeDocument/2006/customXml" ds:itemID="{73D66121-7384-4F12-9A53-BD289F65F9EE}"/>
</file>

<file path=docProps/app.xml><?xml version="1.0" encoding="utf-8"?>
<Properties xmlns="http://schemas.openxmlformats.org/officeDocument/2006/extended-properties" xmlns:vt="http://schemas.openxmlformats.org/officeDocument/2006/docPropsVTypes">
  <TotalTime>2267</TotalTime>
  <Words>1377</Words>
  <Application>Microsoft Office PowerPoint</Application>
  <PresentationFormat>On-screen Show (16:9)</PresentationFormat>
  <Paragraphs>114</Paragraphs>
  <Slides>25</Slides>
  <Notes>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Arial</vt:lpstr>
      <vt:lpstr>Calibri</vt:lpstr>
      <vt:lpstr>Calibri Light</vt:lpstr>
      <vt:lpstr>NexusSerif</vt:lpstr>
      <vt:lpstr>Times New Roman</vt:lpstr>
      <vt:lpstr>Office Theme</vt:lpstr>
      <vt:lpstr>Can my School Adapt to and Resist a Heatwave?</vt:lpstr>
      <vt:lpstr>Climate change and extreme heat in the UK</vt:lpstr>
      <vt:lpstr>Extreme Heat and Climate Change</vt:lpstr>
      <vt:lpstr>What causes Heatwaves?</vt:lpstr>
      <vt:lpstr>Extreme heat in the UK</vt:lpstr>
      <vt:lpstr>Summer 2022 was:</vt:lpstr>
      <vt:lpstr>Extreme heat in the UK</vt:lpstr>
      <vt:lpstr>PowerPoint Presentation</vt:lpstr>
      <vt:lpstr>PowerPoint Presentation</vt:lpstr>
      <vt:lpstr>Climate Change and Extreme Heat in the UK</vt:lpstr>
      <vt:lpstr>What is happening to the Earth’s climate?</vt:lpstr>
      <vt:lpstr>HOW IS CLIMATE CHANGE AFFECTING HEATWAVES?</vt:lpstr>
      <vt:lpstr>Do you think that the heatwave threshold should be the same all over the UK?</vt:lpstr>
      <vt:lpstr>ACTIVITY: Find out how temperatures might change in your area in the years to come.</vt:lpstr>
      <vt:lpstr>Other countries have plans in place to deal with extreme heat events</vt:lpstr>
      <vt:lpstr>If you were guiding headteachers, what would you advise them to do with their buildings during a heat wave? Make a list </vt:lpstr>
      <vt:lpstr>Can my school adapt to and resist a heatwave?</vt:lpstr>
      <vt:lpstr>Can my school adapt to and resist a heatwave?</vt:lpstr>
      <vt:lpstr>EXTREME HEAT - Adaptation and Resilience</vt:lpstr>
      <vt:lpstr>Climate Resilience</vt:lpstr>
      <vt:lpstr>Can my school adapt to and resist a heatwave? The fieldwork element for the next lessons</vt:lpstr>
      <vt:lpstr>Can my school Adapt to and Resist a Heatwave? </vt:lpstr>
      <vt:lpstr>Homework  - reminiscences and a questionnaire</vt:lpstr>
      <vt:lpstr>Homework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Strategy 2021-2023  ‘Formal ‘ Education</dc:title>
  <dc:creator>Sylvia Knight</dc:creator>
  <cp:lastModifiedBy>Sylvia Knight</cp:lastModifiedBy>
  <cp:revision>94</cp:revision>
  <dcterms:created xsi:type="dcterms:W3CDTF">2020-09-07T14:44:18Z</dcterms:created>
  <dcterms:modified xsi:type="dcterms:W3CDTF">2024-06-10T07:31:23Z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0x0101002D1EEC22179D7E4097210C07AB08AB90</vt:lpwstr>
  </property>
</Properties>
</file>