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79" r:id="rId2"/>
    <p:sldId id="309" r:id="rId3"/>
    <p:sldId id="267" r:id="rId4"/>
    <p:sldId id="312" r:id="rId5"/>
    <p:sldId id="270" r:id="rId6"/>
    <p:sldId id="313" r:id="rId7"/>
    <p:sldId id="278" r:id="rId8"/>
    <p:sldId id="271" r:id="rId9"/>
    <p:sldId id="272" r:id="rId10"/>
    <p:sldId id="314" r:id="rId11"/>
    <p:sldId id="307" r:id="rId12"/>
    <p:sldId id="319" r:id="rId13"/>
    <p:sldId id="334" r:id="rId14"/>
    <p:sldId id="275" r:id="rId15"/>
    <p:sldId id="323" r:id="rId16"/>
    <p:sldId id="333" r:id="rId17"/>
    <p:sldId id="277"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D4D"/>
    <a:srgbClr val="FFD34D"/>
    <a:srgbClr val="FFFF4D"/>
    <a:srgbClr val="FFEEB8"/>
    <a:srgbClr val="C7B680"/>
    <a:srgbClr val="88A872"/>
    <a:srgbClr val="548235"/>
    <a:srgbClr val="FFE699"/>
    <a:srgbClr val="FFFF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7349" autoAdjust="0"/>
  </p:normalViewPr>
  <p:slideViewPr>
    <p:cSldViewPr snapToGrid="0" snapToObjects="1">
      <p:cViewPr varScale="1">
        <p:scale>
          <a:sx n="84" d="100"/>
          <a:sy n="84" d="100"/>
        </p:scale>
        <p:origin x="120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314E01-127A-479E-AA09-95B815F05D2C}" type="datetimeFigureOut">
              <a:rPr lang="en-GB" smtClean="0"/>
              <a:t>06/06/2024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45BA31-9C2B-4114-BBCE-1BF4684D23DE}" type="slidenum">
              <a:rPr lang="en-GB" smtClean="0"/>
              <a:t>‹#›</a:t>
            </a:fld>
            <a:endParaRPr lang="en-GB"/>
          </a:p>
        </p:txBody>
      </p:sp>
    </p:spTree>
    <p:extLst>
      <p:ext uri="{BB962C8B-B14F-4D97-AF65-F5344CB8AC3E}">
        <p14:creationId xmlns:p14="http://schemas.microsoft.com/office/powerpoint/2010/main" val="3013598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45BA31-9C2B-4114-BBCE-1BF4684D23DE}" type="slidenum">
              <a:rPr lang="en-GB" smtClean="0"/>
              <a:t>3</a:t>
            </a:fld>
            <a:endParaRPr lang="en-GB"/>
          </a:p>
        </p:txBody>
      </p:sp>
    </p:spTree>
    <p:extLst>
      <p:ext uri="{BB962C8B-B14F-4D97-AF65-F5344CB8AC3E}">
        <p14:creationId xmlns:p14="http://schemas.microsoft.com/office/powerpoint/2010/main" val="2416112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45BA31-9C2B-4114-BBCE-1BF4684D23DE}" type="slidenum">
              <a:rPr lang="en-GB" smtClean="0"/>
              <a:t>5</a:t>
            </a:fld>
            <a:endParaRPr lang="en-GB"/>
          </a:p>
        </p:txBody>
      </p:sp>
    </p:spTree>
    <p:extLst>
      <p:ext uri="{BB962C8B-B14F-4D97-AF65-F5344CB8AC3E}">
        <p14:creationId xmlns:p14="http://schemas.microsoft.com/office/powerpoint/2010/main" val="3160863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45BA31-9C2B-4114-BBCE-1BF4684D23DE}" type="slidenum">
              <a:rPr lang="en-GB" smtClean="0"/>
              <a:t>7</a:t>
            </a:fld>
            <a:endParaRPr lang="en-GB"/>
          </a:p>
        </p:txBody>
      </p:sp>
    </p:spTree>
    <p:extLst>
      <p:ext uri="{BB962C8B-B14F-4D97-AF65-F5344CB8AC3E}">
        <p14:creationId xmlns:p14="http://schemas.microsoft.com/office/powerpoint/2010/main" val="1435347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879FDD-03E9-4AC4-B7D3-F1718421B75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9770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45BA31-9C2B-4114-BBCE-1BF4684D23DE}" type="slidenum">
              <a:rPr lang="en-GB" smtClean="0"/>
              <a:t>14</a:t>
            </a:fld>
            <a:endParaRPr lang="en-GB"/>
          </a:p>
        </p:txBody>
      </p:sp>
    </p:spTree>
    <p:extLst>
      <p:ext uri="{BB962C8B-B14F-4D97-AF65-F5344CB8AC3E}">
        <p14:creationId xmlns:p14="http://schemas.microsoft.com/office/powerpoint/2010/main" val="2545817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098861-ED96-8540-8B53-CDD731A4F92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360189" y="1464177"/>
            <a:ext cx="8377518" cy="2470047"/>
          </a:xfrm>
        </p:spPr>
        <p:txBody>
          <a:bodyPr anchor="ctr">
            <a:normAutofit/>
          </a:bodyPr>
          <a:lstStyle>
            <a:lvl1pPr algn="l">
              <a:defRPr sz="32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76494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96272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621477"/>
            <a:ext cx="7886700" cy="2139553"/>
          </a:xfrm>
        </p:spPr>
        <p:txBody>
          <a:bodyPr anchor="b">
            <a:normAutofit/>
          </a:bodyPr>
          <a:lstStyle>
            <a:lvl1pPr>
              <a:defRPr sz="3200"/>
            </a:lvl1pPr>
          </a:lstStyle>
          <a:p>
            <a:r>
              <a:rPr lang="en-GB" dirty="0"/>
              <a:t>Click to edit Master title style</a:t>
            </a:r>
            <a:endParaRPr lang="en-US" dirty="0"/>
          </a:p>
        </p:txBody>
      </p:sp>
      <p:sp>
        <p:nvSpPr>
          <p:cNvPr id="3" name="Text Placeholder 2"/>
          <p:cNvSpPr>
            <a:spLocks noGrp="1"/>
          </p:cNvSpPr>
          <p:nvPr>
            <p:ph type="body" idx="1"/>
          </p:nvPr>
        </p:nvSpPr>
        <p:spPr>
          <a:xfrm>
            <a:off x="623888" y="2781271"/>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887575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983936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solidFill>
                  <a:srgbClr val="E3027D"/>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solidFill>
                  <a:srgbClr val="E3027D"/>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96124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719828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555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342901"/>
            <a:ext cx="4629150" cy="4052888"/>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dirty="0"/>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Tree>
    <p:extLst>
      <p:ext uri="{BB962C8B-B14F-4D97-AF65-F5344CB8AC3E}">
        <p14:creationId xmlns:p14="http://schemas.microsoft.com/office/powerpoint/2010/main" val="2336427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4E547B-16B9-5744-A1F0-04B6844C4AC5}"/>
              </a:ext>
            </a:extLst>
          </p:cNvPr>
          <p:cNvPicPr>
            <a:picLocks noChangeAspect="1"/>
          </p:cNvPicPr>
          <p:nvPr userDrawn="1"/>
        </p:nvPicPr>
        <p:blipFill rotWithShape="1">
          <a:blip r:embed="rId10">
            <a:extLst>
              <a:ext uri="{28A0092B-C50C-407E-A947-70E740481C1C}">
                <a14:useLocalDpi xmlns:a14="http://schemas.microsoft.com/office/drawing/2010/main"/>
              </a:ext>
            </a:extLst>
          </a:blip>
          <a:srcRect t="92037" r="14454"/>
          <a:stretch/>
        </p:blipFill>
        <p:spPr>
          <a:xfrm>
            <a:off x="0" y="4733926"/>
            <a:ext cx="7822346" cy="409574"/>
          </a:xfrm>
          <a:prstGeom prst="rect">
            <a:avLst/>
          </a:prstGeom>
        </p:spPr>
      </p:pic>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a:extLst>
              <a:ext uri="{FF2B5EF4-FFF2-40B4-BE49-F238E27FC236}">
                <a16:creationId xmlns:a16="http://schemas.microsoft.com/office/drawing/2014/main" id="{A74E6D20-4788-1849-AF09-167481258DC0}"/>
              </a:ext>
            </a:extLst>
          </p:cNvPr>
          <p:cNvPicPr>
            <a:picLocks noChangeAspect="1"/>
          </p:cNvPicPr>
          <p:nvPr userDrawn="1"/>
        </p:nvPicPr>
        <p:blipFill rotWithShape="1">
          <a:blip r:embed="rId10">
            <a:extLst>
              <a:ext uri="{28A0092B-C50C-407E-A947-70E740481C1C}">
                <a14:useLocalDpi xmlns:a14="http://schemas.microsoft.com/office/drawing/2010/main"/>
              </a:ext>
            </a:extLst>
          </a:blip>
          <a:srcRect l="86219" t="92037" r="1093" b="1102"/>
          <a:stretch/>
        </p:blipFill>
        <p:spPr>
          <a:xfrm>
            <a:off x="7906870" y="4759859"/>
            <a:ext cx="1160290" cy="352905"/>
          </a:xfrm>
          <a:prstGeom prst="rect">
            <a:avLst/>
          </a:prstGeom>
        </p:spPr>
      </p:pic>
    </p:spTree>
    <p:extLst>
      <p:ext uri="{BB962C8B-B14F-4D97-AF65-F5344CB8AC3E}">
        <p14:creationId xmlns:p14="http://schemas.microsoft.com/office/powerpoint/2010/main" val="26371910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Lst>
  <p:txStyles>
    <p:titleStyle>
      <a:lvl1pPr algn="l" defTabSz="685800" rtl="0" eaLnBrk="1" latinLnBrk="0" hangingPunct="1">
        <a:lnSpc>
          <a:spcPct val="90000"/>
        </a:lnSpc>
        <a:spcBef>
          <a:spcPct val="0"/>
        </a:spcBef>
        <a:buNone/>
        <a:defRPr sz="2400" kern="1200">
          <a:solidFill>
            <a:srgbClr val="582C83"/>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rgbClr val="582C83"/>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rgbClr val="582C83"/>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rgbClr val="582C83"/>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rgbClr val="582C83"/>
        </a:buClr>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rgbClr val="582C83"/>
        </a:buClr>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unfccc.int/topics/adaptation-and-resilience/the-big-picture/introduction"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1BE2B-D80B-0950-E6CB-4715B3C90370}"/>
              </a:ext>
            </a:extLst>
          </p:cNvPr>
          <p:cNvSpPr>
            <a:spLocks noGrp="1"/>
          </p:cNvSpPr>
          <p:nvPr>
            <p:ph type="ctrTitle"/>
          </p:nvPr>
        </p:nvSpPr>
        <p:spPr/>
        <p:txBody>
          <a:bodyPr>
            <a:normAutofit fontScale="90000"/>
          </a:bodyPr>
          <a:lstStyle/>
          <a:p>
            <a:pPr algn="ctr"/>
            <a:r>
              <a:rPr lang="en-GB" sz="4000" dirty="0"/>
              <a:t>Can my school adapt to and resist a heatwave?</a:t>
            </a:r>
            <a:br>
              <a:rPr lang="en-GB" sz="4000" dirty="0"/>
            </a:br>
            <a:br>
              <a:rPr lang="en-GB" sz="4000" dirty="0"/>
            </a:br>
            <a:r>
              <a:rPr lang="en-GB" sz="4000" b="1" u="sng" dirty="0"/>
              <a:t>Heatwave Fieldwork: Inside the School</a:t>
            </a:r>
            <a:endParaRPr lang="en-GB" sz="4000" dirty="0"/>
          </a:p>
        </p:txBody>
      </p:sp>
      <p:pic>
        <p:nvPicPr>
          <p:cNvPr id="4" name="Picture 3" descr="A close up of a sign&#10;&#10;Description automatically generated">
            <a:extLst>
              <a:ext uri="{FF2B5EF4-FFF2-40B4-BE49-F238E27FC236}">
                <a16:creationId xmlns:a16="http://schemas.microsoft.com/office/drawing/2014/main" id="{1B9100A9-40A8-A0D6-0962-21EA3A9D6698}"/>
              </a:ext>
            </a:extLst>
          </p:cNvPr>
          <p:cNvPicPr>
            <a:picLocks noChangeAspect="1"/>
          </p:cNvPicPr>
          <p:nvPr/>
        </p:nvPicPr>
        <p:blipFill>
          <a:blip r:embed="rId2"/>
          <a:stretch>
            <a:fillRect/>
          </a:stretch>
        </p:blipFill>
        <p:spPr>
          <a:xfrm>
            <a:off x="5631678" y="650655"/>
            <a:ext cx="2955243" cy="698512"/>
          </a:xfrm>
          <a:prstGeom prst="rect">
            <a:avLst/>
          </a:prstGeom>
        </p:spPr>
      </p:pic>
    </p:spTree>
    <p:extLst>
      <p:ext uri="{BB962C8B-B14F-4D97-AF65-F5344CB8AC3E}">
        <p14:creationId xmlns:p14="http://schemas.microsoft.com/office/powerpoint/2010/main" val="4186189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3CD32-C5CC-5A77-D0F3-0896F95FE201}"/>
              </a:ext>
            </a:extLst>
          </p:cNvPr>
          <p:cNvSpPr>
            <a:spLocks noGrp="1"/>
          </p:cNvSpPr>
          <p:nvPr>
            <p:ph type="ctrTitle"/>
          </p:nvPr>
        </p:nvSpPr>
        <p:spPr/>
        <p:txBody>
          <a:bodyPr/>
          <a:lstStyle/>
          <a:p>
            <a:r>
              <a:rPr lang="en-GB" sz="3200" b="1" dirty="0"/>
              <a:t>How will you collect your data?</a:t>
            </a:r>
            <a:br>
              <a:rPr lang="en-GB" sz="3200" b="1" dirty="0"/>
            </a:br>
            <a:endParaRPr lang="en-GB" dirty="0"/>
          </a:p>
        </p:txBody>
      </p:sp>
    </p:spTree>
    <p:extLst>
      <p:ext uri="{BB962C8B-B14F-4D97-AF65-F5344CB8AC3E}">
        <p14:creationId xmlns:p14="http://schemas.microsoft.com/office/powerpoint/2010/main" val="651548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id="{FC0929E4-1FF8-8D94-7CCF-BACEDA5FA1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10800000">
            <a:off x="4741469" y="1163623"/>
            <a:ext cx="3780144" cy="2814818"/>
          </a:xfrm>
          <a:prstGeom prst="rect">
            <a:avLst/>
          </a:prstGeom>
        </p:spPr>
      </p:pic>
      <p:sp>
        <p:nvSpPr>
          <p:cNvPr id="5" name="Title 4">
            <a:extLst>
              <a:ext uri="{FF2B5EF4-FFF2-40B4-BE49-F238E27FC236}">
                <a16:creationId xmlns:a16="http://schemas.microsoft.com/office/drawing/2014/main" id="{ED61BC0A-C8C1-BFE7-8504-E3A5E33E3E75}"/>
              </a:ext>
            </a:extLst>
          </p:cNvPr>
          <p:cNvSpPr>
            <a:spLocks noGrp="1"/>
          </p:cNvSpPr>
          <p:nvPr>
            <p:ph type="title"/>
          </p:nvPr>
        </p:nvSpPr>
        <p:spPr>
          <a:xfrm>
            <a:off x="434497" y="42112"/>
            <a:ext cx="7886700" cy="994172"/>
          </a:xfrm>
        </p:spPr>
        <p:txBody>
          <a:bodyPr>
            <a:noAutofit/>
          </a:bodyPr>
          <a:lstStyle/>
          <a:p>
            <a:pPr algn="ctr"/>
            <a:r>
              <a:rPr lang="en-GB" sz="3200" dirty="0"/>
              <a:t>Can my school adapt to and resist a heat wave? </a:t>
            </a:r>
            <a:r>
              <a:rPr lang="en-GB" sz="3200" b="1" dirty="0">
                <a:solidFill>
                  <a:srgbClr val="7030A0"/>
                </a:solidFill>
              </a:rPr>
              <a:t>Produce a sampling plan!</a:t>
            </a:r>
          </a:p>
        </p:txBody>
      </p:sp>
      <p:sp>
        <p:nvSpPr>
          <p:cNvPr id="2" name="Content Placeholder 1">
            <a:extLst>
              <a:ext uri="{FF2B5EF4-FFF2-40B4-BE49-F238E27FC236}">
                <a16:creationId xmlns:a16="http://schemas.microsoft.com/office/drawing/2014/main" id="{8241B59E-889B-8DC1-1499-B0A8A3C3C6F5}"/>
              </a:ext>
            </a:extLst>
          </p:cNvPr>
          <p:cNvSpPr>
            <a:spLocks noGrp="1"/>
          </p:cNvSpPr>
          <p:nvPr>
            <p:ph sz="half" idx="1"/>
          </p:nvPr>
        </p:nvSpPr>
        <p:spPr>
          <a:xfrm>
            <a:off x="-1" y="1052692"/>
            <a:ext cx="4910203" cy="3675883"/>
          </a:xfrm>
        </p:spPr>
        <p:txBody>
          <a:bodyPr>
            <a:normAutofit fontScale="92500" lnSpcReduction="10000"/>
          </a:bodyPr>
          <a:lstStyle/>
          <a:p>
            <a:pPr marL="0" indent="0">
              <a:lnSpc>
                <a:spcPct val="110000"/>
              </a:lnSpc>
              <a:buNone/>
            </a:pPr>
            <a:r>
              <a:rPr lang="en-GB" dirty="0"/>
              <a:t>In pairs you need to produce a sampling plan.</a:t>
            </a:r>
          </a:p>
          <a:p>
            <a:pPr marL="342892" indent="-342892">
              <a:lnSpc>
                <a:spcPct val="110000"/>
              </a:lnSpc>
              <a:buFont typeface="+mj-lt"/>
              <a:buAutoNum type="arabicPeriod"/>
            </a:pPr>
            <a:r>
              <a:rPr lang="en-GB" dirty="0"/>
              <a:t>Consider carefully WHERE you will collect your data and HOW. Which sampling strategy will you use? Why?</a:t>
            </a:r>
          </a:p>
          <a:p>
            <a:pPr marL="342892" indent="-342892">
              <a:lnSpc>
                <a:spcPct val="110000"/>
              </a:lnSpc>
              <a:buFont typeface="+mj-lt"/>
              <a:buAutoNum type="arabicPeriod"/>
            </a:pPr>
            <a:r>
              <a:rPr lang="en-GB" dirty="0"/>
              <a:t>What equipment will you need? </a:t>
            </a:r>
          </a:p>
          <a:p>
            <a:pPr marL="342892" indent="-342892">
              <a:lnSpc>
                <a:spcPct val="110000"/>
              </a:lnSpc>
              <a:buFont typeface="+mj-lt"/>
              <a:buAutoNum type="arabicPeriod"/>
            </a:pPr>
            <a:r>
              <a:rPr lang="en-GB" dirty="0"/>
              <a:t>How many measurements will you make in each location?</a:t>
            </a:r>
          </a:p>
          <a:p>
            <a:pPr marL="342892" indent="-342892">
              <a:lnSpc>
                <a:spcPct val="110000"/>
              </a:lnSpc>
              <a:buFont typeface="+mj-lt"/>
              <a:buAutoNum type="arabicPeriod"/>
            </a:pPr>
            <a:r>
              <a:rPr lang="en-GB" dirty="0"/>
              <a:t>Draw your locations onto the school map.</a:t>
            </a:r>
          </a:p>
          <a:p>
            <a:pPr marL="0" indent="0">
              <a:lnSpc>
                <a:spcPct val="110000"/>
              </a:lnSpc>
              <a:buNone/>
            </a:pPr>
            <a:r>
              <a:rPr lang="en-GB" dirty="0"/>
              <a:t>The plan should ensure that your data collected is </a:t>
            </a:r>
            <a:r>
              <a:rPr lang="en-GB" b="1" dirty="0">
                <a:solidFill>
                  <a:srgbClr val="7030A0"/>
                </a:solidFill>
              </a:rPr>
              <a:t>reliable and representative.</a:t>
            </a:r>
          </a:p>
          <a:p>
            <a:pPr>
              <a:lnSpc>
                <a:spcPct val="110000"/>
              </a:lnSpc>
            </a:pPr>
            <a:endParaRPr lang="en-GB" dirty="0"/>
          </a:p>
          <a:p>
            <a:pPr>
              <a:lnSpc>
                <a:spcPct val="110000"/>
              </a:lnSpc>
            </a:pPr>
            <a:r>
              <a:rPr lang="en-GB" dirty="0"/>
              <a:t>PRESENT your plan to another pair</a:t>
            </a:r>
          </a:p>
        </p:txBody>
      </p:sp>
      <p:sp>
        <p:nvSpPr>
          <p:cNvPr id="7" name="TextBox 6">
            <a:extLst>
              <a:ext uri="{FF2B5EF4-FFF2-40B4-BE49-F238E27FC236}">
                <a16:creationId xmlns:a16="http://schemas.microsoft.com/office/drawing/2014/main" id="{82A2AE48-6F18-87F5-5CFC-3CA37BBD94AA}"/>
              </a:ext>
            </a:extLst>
          </p:cNvPr>
          <p:cNvSpPr txBox="1"/>
          <p:nvPr/>
        </p:nvSpPr>
        <p:spPr>
          <a:xfrm>
            <a:off x="5121473" y="4407148"/>
            <a:ext cx="3676389" cy="369332"/>
          </a:xfrm>
          <a:prstGeom prst="rect">
            <a:avLst/>
          </a:prstGeom>
          <a:noFill/>
        </p:spPr>
        <p:txBody>
          <a:bodyPr wrap="square" rtlCol="0">
            <a:spAutoFit/>
          </a:bodyPr>
          <a:lstStyle/>
          <a:p>
            <a:pPr defTabSz="457189"/>
            <a:r>
              <a:rPr lang="en-GB" dirty="0">
                <a:solidFill>
                  <a:srgbClr val="582C83"/>
                </a:solidFill>
                <a:latin typeface="Calibri" panose="020F0502020204030204"/>
              </a:rPr>
              <a:t>Place a plan of your school above!</a:t>
            </a:r>
          </a:p>
        </p:txBody>
      </p:sp>
      <p:sp>
        <p:nvSpPr>
          <p:cNvPr id="13" name="Right Arrow 3">
            <a:extLst>
              <a:ext uri="{FF2B5EF4-FFF2-40B4-BE49-F238E27FC236}">
                <a16:creationId xmlns:a16="http://schemas.microsoft.com/office/drawing/2014/main" id="{FB343065-7D0E-35A5-AC3D-7C810BE8A6A1}"/>
              </a:ext>
            </a:extLst>
          </p:cNvPr>
          <p:cNvSpPr/>
          <p:nvPr/>
        </p:nvSpPr>
        <p:spPr>
          <a:xfrm rot="16200000">
            <a:off x="7621501" y="1273009"/>
            <a:ext cx="1008062" cy="7921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defTabSz="457189">
              <a:defRPr/>
            </a:pPr>
            <a:r>
              <a:rPr lang="en-GB" dirty="0">
                <a:solidFill>
                  <a:prstClr val="white"/>
                </a:solidFill>
                <a:latin typeface="Calibri" panose="020F0502020204030204"/>
              </a:rPr>
              <a:t>N</a:t>
            </a:r>
          </a:p>
        </p:txBody>
      </p:sp>
    </p:spTree>
    <p:extLst>
      <p:ext uri="{BB962C8B-B14F-4D97-AF65-F5344CB8AC3E}">
        <p14:creationId xmlns:p14="http://schemas.microsoft.com/office/powerpoint/2010/main" val="693501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5B456-E60D-CCA4-A484-A8939DE80628}"/>
              </a:ext>
            </a:extLst>
          </p:cNvPr>
          <p:cNvSpPr>
            <a:spLocks noGrp="1"/>
          </p:cNvSpPr>
          <p:nvPr>
            <p:ph type="title"/>
          </p:nvPr>
        </p:nvSpPr>
        <p:spPr>
          <a:xfrm>
            <a:off x="628650" y="273844"/>
            <a:ext cx="3805564" cy="994172"/>
          </a:xfrm>
        </p:spPr>
        <p:txBody>
          <a:bodyPr>
            <a:normAutofit/>
          </a:bodyPr>
          <a:lstStyle/>
          <a:p>
            <a:r>
              <a:rPr lang="en-GB" sz="3600" b="1" dirty="0"/>
              <a:t>Writing Frame</a:t>
            </a:r>
          </a:p>
        </p:txBody>
      </p:sp>
      <p:sp>
        <p:nvSpPr>
          <p:cNvPr id="3" name="Content Placeholder 2">
            <a:extLst>
              <a:ext uri="{FF2B5EF4-FFF2-40B4-BE49-F238E27FC236}">
                <a16:creationId xmlns:a16="http://schemas.microsoft.com/office/drawing/2014/main" id="{243C779B-4A27-91F1-ABC4-C8784E553637}"/>
              </a:ext>
            </a:extLst>
          </p:cNvPr>
          <p:cNvSpPr>
            <a:spLocks noGrp="1"/>
          </p:cNvSpPr>
          <p:nvPr>
            <p:ph sz="half" idx="1"/>
          </p:nvPr>
        </p:nvSpPr>
        <p:spPr>
          <a:xfrm>
            <a:off x="87682" y="1141358"/>
            <a:ext cx="4427168" cy="3263504"/>
          </a:xfrm>
        </p:spPr>
        <p:txBody>
          <a:bodyPr>
            <a:normAutofit fontScale="92500" lnSpcReduction="10000"/>
          </a:bodyPr>
          <a:lstStyle/>
          <a:p>
            <a:pPr marL="342892" indent="-342892">
              <a:lnSpc>
                <a:spcPct val="110000"/>
              </a:lnSpc>
              <a:buFont typeface="+mj-lt"/>
              <a:buAutoNum type="arabicPeriod"/>
            </a:pPr>
            <a:r>
              <a:rPr lang="en-GB" dirty="0"/>
              <a:t>We will collect out data in the following places…</a:t>
            </a:r>
          </a:p>
          <a:p>
            <a:pPr marL="342892" indent="-342892">
              <a:lnSpc>
                <a:spcPct val="110000"/>
              </a:lnSpc>
              <a:buFont typeface="+mj-lt"/>
              <a:buAutoNum type="arabicPeriod"/>
            </a:pPr>
            <a:r>
              <a:rPr lang="en-GB" dirty="0"/>
              <a:t>We will use a …..sampling strategy…</a:t>
            </a:r>
          </a:p>
          <a:p>
            <a:pPr marL="342892" indent="-342892">
              <a:lnSpc>
                <a:spcPct val="110000"/>
              </a:lnSpc>
              <a:buFont typeface="+mj-lt"/>
              <a:buAutoNum type="arabicPeriod"/>
            </a:pPr>
            <a:r>
              <a:rPr lang="en-GB" dirty="0"/>
              <a:t>We selected this type of sampling because…... Which sampling strategy will you use? Why?</a:t>
            </a:r>
          </a:p>
          <a:p>
            <a:pPr marL="342892" indent="-342892">
              <a:lnSpc>
                <a:spcPct val="110000"/>
              </a:lnSpc>
              <a:buFont typeface="+mj-lt"/>
              <a:buAutoNum type="arabicPeriod"/>
            </a:pPr>
            <a:r>
              <a:rPr lang="en-GB" dirty="0"/>
              <a:t>The equipment we will use includes… </a:t>
            </a:r>
          </a:p>
          <a:p>
            <a:pPr marL="342892" indent="-342892">
              <a:lnSpc>
                <a:spcPct val="110000"/>
              </a:lnSpc>
              <a:buFont typeface="+mj-lt"/>
              <a:buAutoNum type="arabicPeriod"/>
            </a:pPr>
            <a:r>
              <a:rPr lang="en-GB" dirty="0"/>
              <a:t>We will collect…measurements in each location. This is because….</a:t>
            </a:r>
          </a:p>
          <a:p>
            <a:pPr marL="342892" indent="-342892">
              <a:lnSpc>
                <a:spcPct val="110000"/>
              </a:lnSpc>
              <a:buFont typeface="+mj-lt"/>
              <a:buAutoNum type="arabicPeriod"/>
            </a:pPr>
            <a:r>
              <a:rPr lang="en-GB" dirty="0"/>
              <a:t>Our data collection plan is reliable and representative because….</a:t>
            </a:r>
          </a:p>
          <a:p>
            <a:endParaRPr lang="en-GB" dirty="0"/>
          </a:p>
        </p:txBody>
      </p:sp>
      <p:sp>
        <p:nvSpPr>
          <p:cNvPr id="4" name="Content Placeholder 3">
            <a:extLst>
              <a:ext uri="{FF2B5EF4-FFF2-40B4-BE49-F238E27FC236}">
                <a16:creationId xmlns:a16="http://schemas.microsoft.com/office/drawing/2014/main" id="{D3B337AB-E701-EB86-209A-CB578E0120FB}"/>
              </a:ext>
            </a:extLst>
          </p:cNvPr>
          <p:cNvSpPr>
            <a:spLocks noGrp="1"/>
          </p:cNvSpPr>
          <p:nvPr>
            <p:ph sz="half" idx="2"/>
          </p:nvPr>
        </p:nvSpPr>
        <p:spPr/>
        <p:txBody>
          <a:bodyPr>
            <a:normAutofit fontScale="92500" lnSpcReduction="10000"/>
          </a:bodyPr>
          <a:lstStyle/>
          <a:p>
            <a:endParaRPr lang="en-GB"/>
          </a:p>
        </p:txBody>
      </p:sp>
      <p:pic>
        <p:nvPicPr>
          <p:cNvPr id="5" name="Content Placeholder 4">
            <a:extLst>
              <a:ext uri="{FF2B5EF4-FFF2-40B4-BE49-F238E27FC236}">
                <a16:creationId xmlns:a16="http://schemas.microsoft.com/office/drawing/2014/main" id="{838EC780-C3D6-95F2-1C8D-ED148E1B3A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0800000">
            <a:off x="4390067" y="555980"/>
            <a:ext cx="4862829" cy="3621021"/>
          </a:xfrm>
          <a:prstGeom prst="rect">
            <a:avLst/>
          </a:prstGeom>
        </p:spPr>
      </p:pic>
      <p:sp>
        <p:nvSpPr>
          <p:cNvPr id="6" name="Right Arrow 3">
            <a:extLst>
              <a:ext uri="{FF2B5EF4-FFF2-40B4-BE49-F238E27FC236}">
                <a16:creationId xmlns:a16="http://schemas.microsoft.com/office/drawing/2014/main" id="{1A2C41CC-C1E9-A663-EC86-07BEE66AF0A1}"/>
              </a:ext>
            </a:extLst>
          </p:cNvPr>
          <p:cNvSpPr/>
          <p:nvPr/>
        </p:nvSpPr>
        <p:spPr>
          <a:xfrm rot="16200000">
            <a:off x="8087680" y="328040"/>
            <a:ext cx="1008062" cy="7921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defTabSz="457189">
              <a:defRPr/>
            </a:pPr>
            <a:r>
              <a:rPr lang="en-GB" dirty="0">
                <a:solidFill>
                  <a:prstClr val="white"/>
                </a:solidFill>
                <a:latin typeface="Calibri" panose="020F0502020204030204"/>
              </a:rPr>
              <a:t>N</a:t>
            </a:r>
          </a:p>
        </p:txBody>
      </p:sp>
      <p:sp>
        <p:nvSpPr>
          <p:cNvPr id="7" name="TextBox 6">
            <a:extLst>
              <a:ext uri="{FF2B5EF4-FFF2-40B4-BE49-F238E27FC236}">
                <a16:creationId xmlns:a16="http://schemas.microsoft.com/office/drawing/2014/main" id="{B6A0DC06-9CC3-A36D-07D8-C7D4EC63A322}"/>
              </a:ext>
            </a:extLst>
          </p:cNvPr>
          <p:cNvSpPr txBox="1"/>
          <p:nvPr/>
        </p:nvSpPr>
        <p:spPr>
          <a:xfrm>
            <a:off x="4629150" y="75157"/>
            <a:ext cx="3230932" cy="646331"/>
          </a:xfrm>
          <a:prstGeom prst="rect">
            <a:avLst/>
          </a:prstGeom>
          <a:noFill/>
        </p:spPr>
        <p:txBody>
          <a:bodyPr wrap="square" rtlCol="0">
            <a:spAutoFit/>
          </a:bodyPr>
          <a:lstStyle/>
          <a:p>
            <a:pPr defTabSz="457189"/>
            <a:r>
              <a:rPr lang="en-GB" dirty="0">
                <a:solidFill>
                  <a:prstClr val="black"/>
                </a:solidFill>
                <a:latin typeface="Calibri" panose="020F0502020204030204"/>
              </a:rPr>
              <a:t>Label your data collection points onto the map!</a:t>
            </a:r>
          </a:p>
        </p:txBody>
      </p:sp>
    </p:spTree>
    <p:extLst>
      <p:ext uri="{BB962C8B-B14F-4D97-AF65-F5344CB8AC3E}">
        <p14:creationId xmlns:p14="http://schemas.microsoft.com/office/powerpoint/2010/main" val="1483513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E9694-86C9-7CB1-42B2-27C80252F288}"/>
              </a:ext>
            </a:extLst>
          </p:cNvPr>
          <p:cNvSpPr>
            <a:spLocks noGrp="1"/>
          </p:cNvSpPr>
          <p:nvPr>
            <p:ph type="ctrTitle"/>
          </p:nvPr>
        </p:nvSpPr>
        <p:spPr/>
        <p:txBody>
          <a:bodyPr/>
          <a:lstStyle/>
          <a:p>
            <a:r>
              <a:rPr lang="en-GB" dirty="0"/>
              <a:t>Writing up your data</a:t>
            </a:r>
          </a:p>
        </p:txBody>
      </p:sp>
    </p:spTree>
    <p:extLst>
      <p:ext uri="{BB962C8B-B14F-4D97-AF65-F5344CB8AC3E}">
        <p14:creationId xmlns:p14="http://schemas.microsoft.com/office/powerpoint/2010/main" val="3925460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80502D-0BC4-EA9B-B068-DCD4FFF847E3}"/>
              </a:ext>
            </a:extLst>
          </p:cNvPr>
          <p:cNvPicPr>
            <a:picLocks noChangeAspect="1"/>
          </p:cNvPicPr>
          <p:nvPr/>
        </p:nvPicPr>
        <p:blipFill>
          <a:blip r:embed="rId3"/>
          <a:stretch>
            <a:fillRect/>
          </a:stretch>
        </p:blipFill>
        <p:spPr>
          <a:xfrm>
            <a:off x="5787819" y="353356"/>
            <a:ext cx="3093653" cy="2584883"/>
          </a:xfrm>
          <a:prstGeom prst="rect">
            <a:avLst/>
          </a:prstGeom>
        </p:spPr>
      </p:pic>
      <p:sp>
        <p:nvSpPr>
          <p:cNvPr id="6" name="Rectangle 5">
            <a:extLst>
              <a:ext uri="{FF2B5EF4-FFF2-40B4-BE49-F238E27FC236}">
                <a16:creationId xmlns:a16="http://schemas.microsoft.com/office/drawing/2014/main" id="{B36B3729-0DE8-74B9-8148-EF10749E8DEB}"/>
              </a:ext>
            </a:extLst>
          </p:cNvPr>
          <p:cNvSpPr/>
          <p:nvPr/>
        </p:nvSpPr>
        <p:spPr>
          <a:xfrm>
            <a:off x="5968465" y="473300"/>
            <a:ext cx="1002111" cy="459107"/>
          </a:xfrm>
          <a:prstGeom prst="rect">
            <a:avLst/>
          </a:prstGeom>
          <a:solidFill>
            <a:srgbClr val="FF0000">
              <a:alpha val="69804"/>
            </a:srgb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2E99C4F-90AA-1BFA-D66C-EAC8DE9D4C44}"/>
              </a:ext>
            </a:extLst>
          </p:cNvPr>
          <p:cNvSpPr/>
          <p:nvPr/>
        </p:nvSpPr>
        <p:spPr>
          <a:xfrm>
            <a:off x="5968465" y="932406"/>
            <a:ext cx="455309" cy="420565"/>
          </a:xfrm>
          <a:prstGeom prst="rect">
            <a:avLst/>
          </a:prstGeom>
          <a:solidFill>
            <a:srgbClr val="FF0000">
              <a:alpha val="69804"/>
            </a:srgb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94179DC-B94F-AF28-1D20-79216E8665FA}"/>
              </a:ext>
            </a:extLst>
          </p:cNvPr>
          <p:cNvSpPr/>
          <p:nvPr/>
        </p:nvSpPr>
        <p:spPr>
          <a:xfrm>
            <a:off x="5968465" y="1352971"/>
            <a:ext cx="455309" cy="459107"/>
          </a:xfrm>
          <a:prstGeom prst="rect">
            <a:avLst/>
          </a:prstGeom>
          <a:solidFill>
            <a:srgbClr val="FFC000">
              <a:alpha val="69804"/>
            </a:srgb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F32C8062-FC2F-19ED-EED0-016576E35D82}"/>
              </a:ext>
            </a:extLst>
          </p:cNvPr>
          <p:cNvSpPr>
            <a:spLocks noGrp="1"/>
          </p:cNvSpPr>
          <p:nvPr>
            <p:ph type="title"/>
          </p:nvPr>
        </p:nvSpPr>
        <p:spPr>
          <a:xfrm>
            <a:off x="628650" y="273844"/>
            <a:ext cx="7886700" cy="557493"/>
          </a:xfrm>
        </p:spPr>
        <p:txBody>
          <a:bodyPr/>
          <a:lstStyle/>
          <a:p>
            <a:r>
              <a:rPr lang="en-GB" sz="2400" b="1" dirty="0">
                <a:solidFill>
                  <a:srgbClr val="582C83"/>
                </a:solidFill>
              </a:rPr>
              <a:t>How will you display your data?</a:t>
            </a:r>
            <a:endParaRPr lang="en-GB" dirty="0"/>
          </a:p>
        </p:txBody>
      </p:sp>
      <p:sp>
        <p:nvSpPr>
          <p:cNvPr id="10" name="Content Placeholder 9">
            <a:extLst>
              <a:ext uri="{FF2B5EF4-FFF2-40B4-BE49-F238E27FC236}">
                <a16:creationId xmlns:a16="http://schemas.microsoft.com/office/drawing/2014/main" id="{00643F2D-6C49-C1BE-F97B-58FB6B0E8ED8}"/>
              </a:ext>
            </a:extLst>
          </p:cNvPr>
          <p:cNvSpPr>
            <a:spLocks noGrp="1"/>
          </p:cNvSpPr>
          <p:nvPr>
            <p:ph sz="half" idx="1"/>
          </p:nvPr>
        </p:nvSpPr>
        <p:spPr>
          <a:xfrm>
            <a:off x="227678" y="891342"/>
            <a:ext cx="5153038" cy="3887432"/>
          </a:xfrm>
        </p:spPr>
        <p:txBody>
          <a:bodyPr>
            <a:normAutofit fontScale="77500" lnSpcReduction="20000"/>
          </a:bodyPr>
          <a:lstStyle/>
          <a:p>
            <a:pPr>
              <a:lnSpc>
                <a:spcPct val="120000"/>
              </a:lnSpc>
            </a:pPr>
            <a:r>
              <a:rPr lang="en-GB" sz="2600" dirty="0"/>
              <a:t>In pairs discuss how you can display your data.</a:t>
            </a:r>
          </a:p>
          <a:p>
            <a:pPr>
              <a:lnSpc>
                <a:spcPct val="120000"/>
              </a:lnSpc>
            </a:pPr>
            <a:r>
              <a:rPr lang="en-GB" sz="2600" dirty="0"/>
              <a:t>The “Internal Fieldwork” Excel file will autogenerate a scatter graph in the “Room Data” Tab and a line graph in the “Change over the school day” tab.</a:t>
            </a:r>
          </a:p>
          <a:p>
            <a:pPr>
              <a:lnSpc>
                <a:spcPct val="120000"/>
              </a:lnSpc>
            </a:pPr>
            <a:r>
              <a:rPr lang="en-GB" sz="2600" dirty="0"/>
              <a:t>Alternatively, students could graph the data on paper.</a:t>
            </a:r>
          </a:p>
          <a:p>
            <a:pPr>
              <a:lnSpc>
                <a:spcPct val="120000"/>
              </a:lnSpc>
            </a:pPr>
            <a:r>
              <a:rPr lang="en-GB" sz="2600" dirty="0"/>
              <a:t>They could also produce a heat map, colour code the school according to a five-point scale as displayed opposite.</a:t>
            </a:r>
          </a:p>
          <a:p>
            <a:pPr>
              <a:lnSpc>
                <a:spcPct val="120000"/>
              </a:lnSpc>
            </a:pPr>
            <a:endParaRPr lang="en-GB" dirty="0"/>
          </a:p>
        </p:txBody>
      </p:sp>
      <p:sp>
        <p:nvSpPr>
          <p:cNvPr id="12" name="TextBox 11">
            <a:extLst>
              <a:ext uri="{FF2B5EF4-FFF2-40B4-BE49-F238E27FC236}">
                <a16:creationId xmlns:a16="http://schemas.microsoft.com/office/drawing/2014/main" id="{5732017B-26C3-A738-C541-FF7581EB206D}"/>
              </a:ext>
            </a:extLst>
          </p:cNvPr>
          <p:cNvSpPr txBox="1"/>
          <p:nvPr/>
        </p:nvSpPr>
        <p:spPr>
          <a:xfrm>
            <a:off x="7728748" y="1463252"/>
            <a:ext cx="987919" cy="638701"/>
          </a:xfrm>
          <a:prstGeom prst="rect">
            <a:avLst/>
          </a:prstGeom>
          <a:solidFill>
            <a:srgbClr val="548235">
              <a:alpha val="69804"/>
            </a:srgbClr>
          </a:solidFill>
          <a:ln>
            <a:solidFill>
              <a:schemeClr val="tx1">
                <a:lumMod val="95000"/>
                <a:lumOff val="5000"/>
              </a:schemeClr>
            </a:solidFill>
          </a:ln>
        </p:spPr>
        <p:txBody>
          <a:bodyPr wrap="square" rtlCol="0">
            <a:spAutoFit/>
          </a:bodyPr>
          <a:lstStyle/>
          <a:p>
            <a:endParaRPr lang="en-GB" dirty="0"/>
          </a:p>
        </p:txBody>
      </p:sp>
      <p:sp>
        <p:nvSpPr>
          <p:cNvPr id="13" name="Rectangle 12">
            <a:extLst>
              <a:ext uri="{FF2B5EF4-FFF2-40B4-BE49-F238E27FC236}">
                <a16:creationId xmlns:a16="http://schemas.microsoft.com/office/drawing/2014/main" id="{CACC4258-4CC1-E7EC-1D70-6401D38A44F7}"/>
              </a:ext>
            </a:extLst>
          </p:cNvPr>
          <p:cNvSpPr/>
          <p:nvPr/>
        </p:nvSpPr>
        <p:spPr>
          <a:xfrm>
            <a:off x="5840213" y="2157093"/>
            <a:ext cx="583561" cy="519232"/>
          </a:xfrm>
          <a:prstGeom prst="rect">
            <a:avLst/>
          </a:prstGeom>
          <a:solidFill>
            <a:srgbClr val="FFFF00">
              <a:alpha val="69804"/>
            </a:srgb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89D7BEB-68B5-6D7C-2D14-FF93FAED9AEA}"/>
              </a:ext>
            </a:extLst>
          </p:cNvPr>
          <p:cNvSpPr txBox="1"/>
          <p:nvPr/>
        </p:nvSpPr>
        <p:spPr>
          <a:xfrm>
            <a:off x="6423774" y="2186388"/>
            <a:ext cx="612281" cy="489937"/>
          </a:xfrm>
          <a:prstGeom prst="rect">
            <a:avLst/>
          </a:prstGeom>
          <a:solidFill>
            <a:srgbClr val="FFFF00">
              <a:alpha val="69804"/>
            </a:srgbClr>
          </a:solidFill>
          <a:ln>
            <a:solidFill>
              <a:schemeClr val="tx1">
                <a:lumMod val="95000"/>
                <a:lumOff val="5000"/>
              </a:schemeClr>
            </a:solidFill>
          </a:ln>
        </p:spPr>
        <p:txBody>
          <a:bodyPr wrap="square" rtlCol="0">
            <a:spAutoFit/>
          </a:bodyPr>
          <a:lstStyle/>
          <a:p>
            <a:endParaRPr lang="en-GB" dirty="0"/>
          </a:p>
        </p:txBody>
      </p:sp>
      <p:sp>
        <p:nvSpPr>
          <p:cNvPr id="15" name="Rectangle 14">
            <a:extLst>
              <a:ext uri="{FF2B5EF4-FFF2-40B4-BE49-F238E27FC236}">
                <a16:creationId xmlns:a16="http://schemas.microsoft.com/office/drawing/2014/main" id="{355C478F-6E14-32C5-3E48-860B124D64B4}"/>
              </a:ext>
            </a:extLst>
          </p:cNvPr>
          <p:cNvSpPr/>
          <p:nvPr/>
        </p:nvSpPr>
        <p:spPr>
          <a:xfrm>
            <a:off x="7036054" y="2157093"/>
            <a:ext cx="583561" cy="519232"/>
          </a:xfrm>
          <a:prstGeom prst="rect">
            <a:avLst/>
          </a:prstGeom>
          <a:solidFill>
            <a:srgbClr val="FFE699">
              <a:alpha val="69804"/>
            </a:srgb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43F2F9FF-6AED-3BA4-6008-38BCD8B9877E}"/>
              </a:ext>
            </a:extLst>
          </p:cNvPr>
          <p:cNvSpPr/>
          <p:nvPr/>
        </p:nvSpPr>
        <p:spPr>
          <a:xfrm>
            <a:off x="5968465" y="1812078"/>
            <a:ext cx="455309" cy="324090"/>
          </a:xfrm>
          <a:prstGeom prst="rect">
            <a:avLst/>
          </a:prstGeom>
          <a:solidFill>
            <a:srgbClr val="FFC000">
              <a:alpha val="69804"/>
            </a:srgb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2A02A2FF-3416-C069-8F2D-D7681A463CB7}"/>
              </a:ext>
            </a:extLst>
          </p:cNvPr>
          <p:cNvSpPr/>
          <p:nvPr/>
        </p:nvSpPr>
        <p:spPr>
          <a:xfrm>
            <a:off x="7619615" y="2136168"/>
            <a:ext cx="554845" cy="540157"/>
          </a:xfrm>
          <a:prstGeom prst="rect">
            <a:avLst/>
          </a:prstGeom>
          <a:solidFill>
            <a:srgbClr val="FFE699">
              <a:alpha val="69804"/>
            </a:srgb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8" name="Table 17">
            <a:extLst>
              <a:ext uri="{FF2B5EF4-FFF2-40B4-BE49-F238E27FC236}">
                <a16:creationId xmlns:a16="http://schemas.microsoft.com/office/drawing/2014/main" id="{1DCE76C6-C2AB-97DE-6DED-721C510F45AB}"/>
              </a:ext>
            </a:extLst>
          </p:cNvPr>
          <p:cNvGraphicFramePr>
            <a:graphicFrameLocks noGrp="1"/>
          </p:cNvGraphicFramePr>
          <p:nvPr>
            <p:extLst>
              <p:ext uri="{D42A27DB-BD31-4B8C-83A1-F6EECF244321}">
                <p14:modId xmlns:p14="http://schemas.microsoft.com/office/powerpoint/2010/main" val="1443280405"/>
              </p:ext>
            </p:extLst>
          </p:nvPr>
        </p:nvGraphicFramePr>
        <p:xfrm>
          <a:off x="5431259" y="3188626"/>
          <a:ext cx="3635750" cy="797560"/>
        </p:xfrm>
        <a:graphic>
          <a:graphicData uri="http://schemas.openxmlformats.org/drawingml/2006/table">
            <a:tbl>
              <a:tblPr firstRow="1" bandRow="1">
                <a:tableStyleId>{5C22544A-7EE6-4342-B048-85BDC9FD1C3A}</a:tableStyleId>
              </a:tblPr>
              <a:tblGrid>
                <a:gridCol w="727150">
                  <a:extLst>
                    <a:ext uri="{9D8B030D-6E8A-4147-A177-3AD203B41FA5}">
                      <a16:colId xmlns:a16="http://schemas.microsoft.com/office/drawing/2014/main" val="3038161316"/>
                    </a:ext>
                  </a:extLst>
                </a:gridCol>
                <a:gridCol w="727150">
                  <a:extLst>
                    <a:ext uri="{9D8B030D-6E8A-4147-A177-3AD203B41FA5}">
                      <a16:colId xmlns:a16="http://schemas.microsoft.com/office/drawing/2014/main" val="4171123964"/>
                    </a:ext>
                  </a:extLst>
                </a:gridCol>
                <a:gridCol w="727150">
                  <a:extLst>
                    <a:ext uri="{9D8B030D-6E8A-4147-A177-3AD203B41FA5}">
                      <a16:colId xmlns:a16="http://schemas.microsoft.com/office/drawing/2014/main" val="2462095500"/>
                    </a:ext>
                  </a:extLst>
                </a:gridCol>
                <a:gridCol w="727150">
                  <a:extLst>
                    <a:ext uri="{9D8B030D-6E8A-4147-A177-3AD203B41FA5}">
                      <a16:colId xmlns:a16="http://schemas.microsoft.com/office/drawing/2014/main" val="2251775479"/>
                    </a:ext>
                  </a:extLst>
                </a:gridCol>
                <a:gridCol w="727150">
                  <a:extLst>
                    <a:ext uri="{9D8B030D-6E8A-4147-A177-3AD203B41FA5}">
                      <a16:colId xmlns:a16="http://schemas.microsoft.com/office/drawing/2014/main" val="1663245244"/>
                    </a:ext>
                  </a:extLst>
                </a:gridCol>
              </a:tblGrid>
              <a:tr h="370840">
                <a:tc>
                  <a:txBody>
                    <a:bodyPr/>
                    <a:lstStyle/>
                    <a:p>
                      <a:pPr algn="ctr"/>
                      <a:r>
                        <a:rPr lang="en-GB" sz="1100" dirty="0">
                          <a:solidFill>
                            <a:schemeClr val="tx1"/>
                          </a:solidFill>
                        </a:rPr>
                        <a:t>&lt;19</a:t>
                      </a:r>
                      <a:r>
                        <a:rPr lang="en-GB" sz="1100" dirty="0">
                          <a:solidFill>
                            <a:schemeClr val="tx1"/>
                          </a:solidFill>
                          <a:latin typeface="Arial" panose="020B0604020202020204" pitchFamily="34" charset="0"/>
                          <a:cs typeface="Arial" panose="020B0604020202020204" pitchFamily="34" charset="0"/>
                        </a:rPr>
                        <a:t>°C</a:t>
                      </a:r>
                      <a:endParaRPr lang="en-GB"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solidFill>
                            <a:schemeClr val="tx1"/>
                          </a:solidFill>
                        </a:rPr>
                        <a:t>19-19.9</a:t>
                      </a:r>
                      <a:r>
                        <a:rPr lang="en-GB" sz="1100" dirty="0">
                          <a:solidFill>
                            <a:schemeClr val="tx1"/>
                          </a:solidFill>
                          <a:latin typeface="Arial" panose="020B0604020202020204" pitchFamily="34" charset="0"/>
                          <a:cs typeface="Arial" panose="020B0604020202020204" pitchFamily="34" charset="0"/>
                        </a:rPr>
                        <a:t>°C</a:t>
                      </a:r>
                      <a:endParaRPr lang="en-GB"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solidFill>
                            <a:schemeClr val="tx1"/>
                          </a:solidFill>
                        </a:rPr>
                        <a:t>20-20.9</a:t>
                      </a:r>
                      <a:r>
                        <a:rPr lang="en-GB" sz="1100" dirty="0">
                          <a:solidFill>
                            <a:schemeClr val="tx1"/>
                          </a:solidFill>
                          <a:latin typeface="Arial" panose="020B0604020202020204" pitchFamily="34" charset="0"/>
                          <a:cs typeface="Arial" panose="020B0604020202020204" pitchFamily="34" charset="0"/>
                        </a:rPr>
                        <a:t>°C</a:t>
                      </a:r>
                      <a:endParaRPr lang="en-GB"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solidFill>
                            <a:schemeClr val="tx1"/>
                          </a:solidFill>
                        </a:rPr>
                        <a:t>21-21.9</a:t>
                      </a:r>
                      <a:r>
                        <a:rPr lang="en-GB" sz="1100" dirty="0">
                          <a:solidFill>
                            <a:schemeClr val="tx1"/>
                          </a:solidFill>
                          <a:latin typeface="Arial" panose="020B0604020202020204" pitchFamily="34" charset="0"/>
                          <a:cs typeface="Arial" panose="020B0604020202020204" pitchFamily="34" charset="0"/>
                        </a:rPr>
                        <a:t>°C</a:t>
                      </a:r>
                      <a:endParaRPr lang="en-GB"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solidFill>
                            <a:schemeClr val="tx1"/>
                          </a:solidFill>
                        </a:rPr>
                        <a:t>&gt;22</a:t>
                      </a:r>
                      <a:r>
                        <a:rPr lang="en-GB" sz="1100" dirty="0">
                          <a:solidFill>
                            <a:schemeClr val="tx1"/>
                          </a:solidFill>
                          <a:latin typeface="Arial" panose="020B0604020202020204" pitchFamily="34" charset="0"/>
                          <a:cs typeface="Arial" panose="020B0604020202020204" pitchFamily="34" charset="0"/>
                        </a:rPr>
                        <a:t>°C</a:t>
                      </a:r>
                      <a:endParaRPr lang="en-GB"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975838"/>
                  </a:ext>
                </a:extLst>
              </a:tr>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8A872"/>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EB8"/>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4D"/>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34D"/>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4D4D"/>
                    </a:solidFill>
                  </a:tcPr>
                </a:tc>
                <a:extLst>
                  <a:ext uri="{0D108BD9-81ED-4DB2-BD59-A6C34878D82A}">
                    <a16:rowId xmlns:a16="http://schemas.microsoft.com/office/drawing/2014/main" val="301130397"/>
                  </a:ext>
                </a:extLst>
              </a:tr>
            </a:tbl>
          </a:graphicData>
        </a:graphic>
      </p:graphicFrame>
    </p:spTree>
    <p:extLst>
      <p:ext uri="{BB962C8B-B14F-4D97-AF65-F5344CB8AC3E}">
        <p14:creationId xmlns:p14="http://schemas.microsoft.com/office/powerpoint/2010/main" val="51550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51C80-D637-9AAA-54C6-750CBA34D6EA}"/>
              </a:ext>
            </a:extLst>
          </p:cNvPr>
          <p:cNvSpPr>
            <a:spLocks noGrp="1"/>
          </p:cNvSpPr>
          <p:nvPr>
            <p:ph type="title"/>
          </p:nvPr>
        </p:nvSpPr>
        <p:spPr/>
        <p:txBody>
          <a:bodyPr>
            <a:normAutofit fontScale="90000"/>
          </a:bodyPr>
          <a:lstStyle/>
          <a:p>
            <a:r>
              <a:rPr lang="en-GB" dirty="0"/>
              <a:t>Can my school adapt to and resist a heatwave?</a:t>
            </a:r>
            <a:br>
              <a:rPr lang="en-GB" dirty="0"/>
            </a:br>
            <a:br>
              <a:rPr lang="en-GB" dirty="0"/>
            </a:br>
            <a:r>
              <a:rPr lang="en-GB" b="1" u="sng" dirty="0"/>
              <a:t>Heatwave Fieldwork: Inside the school building</a:t>
            </a:r>
            <a:endParaRPr lang="en-GB" dirty="0"/>
          </a:p>
        </p:txBody>
      </p:sp>
      <p:sp>
        <p:nvSpPr>
          <p:cNvPr id="3" name="Content Placeholder 2">
            <a:extLst>
              <a:ext uri="{FF2B5EF4-FFF2-40B4-BE49-F238E27FC236}">
                <a16:creationId xmlns:a16="http://schemas.microsoft.com/office/drawing/2014/main" id="{9CBDBBAA-45E9-9EFD-58FF-E62DB9F540E1}"/>
              </a:ext>
            </a:extLst>
          </p:cNvPr>
          <p:cNvSpPr>
            <a:spLocks noGrp="1"/>
          </p:cNvSpPr>
          <p:nvPr>
            <p:ph sz="half" idx="1"/>
          </p:nvPr>
        </p:nvSpPr>
        <p:spPr/>
        <p:txBody>
          <a:bodyPr>
            <a:normAutofit lnSpcReduction="10000"/>
          </a:bodyPr>
          <a:lstStyle/>
          <a:p>
            <a:pPr marL="0" indent="0">
              <a:buNone/>
            </a:pPr>
            <a:r>
              <a:rPr lang="en-GB" sz="1800" b="1" u="sng" dirty="0"/>
              <a:t>Write about your results!</a:t>
            </a:r>
          </a:p>
          <a:p>
            <a:pPr marL="0" indent="0">
              <a:buNone/>
            </a:pPr>
            <a:r>
              <a:rPr lang="en-GB" altLang="en-US" sz="2100" dirty="0"/>
              <a:t>Remember to </a:t>
            </a:r>
            <a:r>
              <a:rPr lang="en-GB" altLang="en-US" sz="2100" dirty="0">
                <a:solidFill>
                  <a:srgbClr val="FF0000"/>
                </a:solidFill>
              </a:rPr>
              <a:t>PEEL AS</a:t>
            </a:r>
            <a:r>
              <a:rPr lang="en-GB" altLang="en-US" sz="2100" dirty="0"/>
              <a:t> you go!</a:t>
            </a:r>
          </a:p>
          <a:p>
            <a:pPr eaLnBrk="1" hangingPunct="1"/>
            <a:r>
              <a:rPr lang="en-GB" altLang="en-US" sz="2100" dirty="0">
                <a:solidFill>
                  <a:srgbClr val="FF0000"/>
                </a:solidFill>
              </a:rPr>
              <a:t>P</a:t>
            </a:r>
            <a:r>
              <a:rPr lang="en-GB" altLang="en-US" sz="2100" dirty="0"/>
              <a:t>oints with numbers (</a:t>
            </a:r>
            <a:r>
              <a:rPr lang="en-GB" altLang="en-US" sz="2100" dirty="0">
                <a:solidFill>
                  <a:srgbClr val="FF0000"/>
                </a:solidFill>
              </a:rPr>
              <a:t>E</a:t>
            </a:r>
            <a:r>
              <a:rPr lang="en-GB" altLang="en-US" sz="2100" dirty="0"/>
              <a:t>vidence)</a:t>
            </a:r>
          </a:p>
          <a:p>
            <a:pPr eaLnBrk="1" hangingPunct="1"/>
            <a:r>
              <a:rPr lang="en-GB" altLang="en-US" sz="2100" dirty="0">
                <a:solidFill>
                  <a:srgbClr val="FF0000"/>
                </a:solidFill>
              </a:rPr>
              <a:t>E</a:t>
            </a:r>
            <a:r>
              <a:rPr lang="en-GB" altLang="en-US" sz="2100" dirty="0"/>
              <a:t>xplanation</a:t>
            </a:r>
          </a:p>
          <a:p>
            <a:pPr eaLnBrk="1" hangingPunct="1"/>
            <a:r>
              <a:rPr lang="en-GB" altLang="en-US" sz="2100" dirty="0">
                <a:solidFill>
                  <a:srgbClr val="FF0000"/>
                </a:solidFill>
              </a:rPr>
              <a:t>L</a:t>
            </a:r>
            <a:r>
              <a:rPr lang="en-GB" altLang="en-US" sz="2100" dirty="0"/>
              <a:t>inks to other data sets/theory</a:t>
            </a:r>
          </a:p>
          <a:p>
            <a:pPr eaLnBrk="1" hangingPunct="1"/>
            <a:r>
              <a:rPr lang="en-GB" altLang="en-US" sz="2100" dirty="0"/>
              <a:t>Unusual results (</a:t>
            </a:r>
            <a:r>
              <a:rPr lang="en-GB" altLang="en-US" sz="2100" dirty="0">
                <a:solidFill>
                  <a:srgbClr val="FF0000"/>
                </a:solidFill>
              </a:rPr>
              <a:t>A</a:t>
            </a:r>
            <a:r>
              <a:rPr lang="en-GB" altLang="en-US" sz="2100" dirty="0"/>
              <a:t>nomalies) </a:t>
            </a:r>
          </a:p>
          <a:p>
            <a:pPr eaLnBrk="1" hangingPunct="1"/>
            <a:r>
              <a:rPr lang="en-GB" altLang="en-US" sz="2100" dirty="0">
                <a:solidFill>
                  <a:srgbClr val="FF0000"/>
                </a:solidFill>
              </a:rPr>
              <a:t>S</a:t>
            </a:r>
            <a:r>
              <a:rPr lang="en-GB" altLang="en-US" sz="2100" dirty="0"/>
              <a:t>pecialist terms</a:t>
            </a:r>
          </a:p>
        </p:txBody>
      </p:sp>
      <p:sp>
        <p:nvSpPr>
          <p:cNvPr id="4" name="Content Placeholder 3">
            <a:extLst>
              <a:ext uri="{FF2B5EF4-FFF2-40B4-BE49-F238E27FC236}">
                <a16:creationId xmlns:a16="http://schemas.microsoft.com/office/drawing/2014/main" id="{3131BC17-9F89-B6A5-C6A1-502035EE8F9A}"/>
              </a:ext>
            </a:extLst>
          </p:cNvPr>
          <p:cNvSpPr>
            <a:spLocks noGrp="1"/>
          </p:cNvSpPr>
          <p:nvPr>
            <p:ph sz="half" idx="2"/>
          </p:nvPr>
        </p:nvSpPr>
        <p:spPr/>
        <p:txBody>
          <a:bodyPr>
            <a:normAutofit lnSpcReduction="10000"/>
          </a:bodyPr>
          <a:lstStyle/>
          <a:p>
            <a:r>
              <a:rPr lang="en-GB" sz="1800" dirty="0"/>
              <a:t>Place a graph from the spreadsheets </a:t>
            </a:r>
            <a:r>
              <a:rPr lang="en-GB" sz="1800" b="1" dirty="0">
                <a:solidFill>
                  <a:srgbClr val="7030A0"/>
                </a:solidFill>
              </a:rPr>
              <a:t>here</a:t>
            </a:r>
            <a:r>
              <a:rPr lang="en-GB" sz="1800" dirty="0"/>
              <a:t>. Or get the students to draw their graph, on graph paper.</a:t>
            </a:r>
          </a:p>
        </p:txBody>
      </p:sp>
    </p:spTree>
    <p:extLst>
      <p:ext uri="{BB962C8B-B14F-4D97-AF65-F5344CB8AC3E}">
        <p14:creationId xmlns:p14="http://schemas.microsoft.com/office/powerpoint/2010/main" val="2627757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D7752-E68F-C798-4933-619EF5EA5627}"/>
              </a:ext>
            </a:extLst>
          </p:cNvPr>
          <p:cNvSpPr>
            <a:spLocks noGrp="1"/>
          </p:cNvSpPr>
          <p:nvPr>
            <p:ph type="title"/>
          </p:nvPr>
        </p:nvSpPr>
        <p:spPr>
          <a:xfrm>
            <a:off x="628650" y="273844"/>
            <a:ext cx="7886700" cy="632027"/>
          </a:xfrm>
        </p:spPr>
        <p:txBody>
          <a:bodyPr>
            <a:normAutofit fontScale="90000"/>
          </a:bodyPr>
          <a:lstStyle/>
          <a:p>
            <a:r>
              <a:rPr lang="en-GB" dirty="0"/>
              <a:t>Can my school adapt to and resist a heatwave?</a:t>
            </a:r>
            <a:br>
              <a:rPr lang="en-GB" dirty="0"/>
            </a:br>
            <a:r>
              <a:rPr lang="en-GB" dirty="0"/>
              <a:t>Example write up.</a:t>
            </a:r>
          </a:p>
        </p:txBody>
      </p:sp>
      <p:sp>
        <p:nvSpPr>
          <p:cNvPr id="3" name="Content Placeholder 2">
            <a:extLst>
              <a:ext uri="{FF2B5EF4-FFF2-40B4-BE49-F238E27FC236}">
                <a16:creationId xmlns:a16="http://schemas.microsoft.com/office/drawing/2014/main" id="{C9CE5448-90FF-CE7B-90FE-F0BE84FB9401}"/>
              </a:ext>
            </a:extLst>
          </p:cNvPr>
          <p:cNvSpPr>
            <a:spLocks noGrp="1"/>
          </p:cNvSpPr>
          <p:nvPr>
            <p:ph sz="half" idx="1"/>
          </p:nvPr>
        </p:nvSpPr>
        <p:spPr>
          <a:xfrm>
            <a:off x="977521" y="1139338"/>
            <a:ext cx="3378674" cy="3263504"/>
          </a:xfrm>
        </p:spPr>
        <p:txBody>
          <a:bodyPr/>
          <a:lstStyle/>
          <a:p>
            <a:endParaRPr lang="en-GB"/>
          </a:p>
        </p:txBody>
      </p:sp>
      <p:sp>
        <p:nvSpPr>
          <p:cNvPr id="4" name="Content Placeholder 3">
            <a:extLst>
              <a:ext uri="{FF2B5EF4-FFF2-40B4-BE49-F238E27FC236}">
                <a16:creationId xmlns:a16="http://schemas.microsoft.com/office/drawing/2014/main" id="{47357E78-B3AF-54E6-AFDF-5B5404E0E132}"/>
              </a:ext>
            </a:extLst>
          </p:cNvPr>
          <p:cNvSpPr>
            <a:spLocks noGrp="1"/>
          </p:cNvSpPr>
          <p:nvPr>
            <p:ph sz="half" idx="2"/>
          </p:nvPr>
        </p:nvSpPr>
        <p:spPr>
          <a:xfrm>
            <a:off x="4572000" y="1139338"/>
            <a:ext cx="3886200" cy="3263504"/>
          </a:xfrm>
        </p:spPr>
        <p:txBody>
          <a:bodyPr/>
          <a:lstStyle/>
          <a:p>
            <a:endParaRPr lang="en-GB"/>
          </a:p>
        </p:txBody>
      </p:sp>
      <p:sp>
        <p:nvSpPr>
          <p:cNvPr id="6" name="TextBox 5">
            <a:extLst>
              <a:ext uri="{FF2B5EF4-FFF2-40B4-BE49-F238E27FC236}">
                <a16:creationId xmlns:a16="http://schemas.microsoft.com/office/drawing/2014/main" id="{207E7D9F-866B-D09C-C569-BBCBD87C77F6}"/>
              </a:ext>
            </a:extLst>
          </p:cNvPr>
          <p:cNvSpPr txBox="1"/>
          <p:nvPr/>
        </p:nvSpPr>
        <p:spPr>
          <a:xfrm>
            <a:off x="-1" y="1139337"/>
            <a:ext cx="1021875" cy="3416320"/>
          </a:xfrm>
          <a:prstGeom prst="rect">
            <a:avLst/>
          </a:prstGeom>
          <a:noFill/>
        </p:spPr>
        <p:txBody>
          <a:bodyPr wrap="square">
            <a:spAutoFit/>
          </a:bodyPr>
          <a:lstStyle/>
          <a:p>
            <a:pPr eaLnBrk="1" hangingPunct="1"/>
            <a:r>
              <a:rPr lang="en-GB" altLang="en-US" sz="1350" dirty="0">
                <a:solidFill>
                  <a:srgbClr val="FF0000"/>
                </a:solidFill>
              </a:rPr>
              <a:t>P</a:t>
            </a:r>
            <a:r>
              <a:rPr lang="en-GB" altLang="en-US" sz="1350" dirty="0"/>
              <a:t>oints with numbers (</a:t>
            </a:r>
            <a:r>
              <a:rPr lang="en-GB" altLang="en-US" sz="1350" dirty="0">
                <a:solidFill>
                  <a:srgbClr val="FF0000"/>
                </a:solidFill>
              </a:rPr>
              <a:t>E</a:t>
            </a:r>
            <a:r>
              <a:rPr lang="en-GB" altLang="en-US" sz="1350" dirty="0"/>
              <a:t>vidence)</a:t>
            </a:r>
          </a:p>
          <a:p>
            <a:pPr eaLnBrk="1" hangingPunct="1"/>
            <a:endParaRPr lang="en-GB" altLang="en-US" sz="1350" dirty="0"/>
          </a:p>
          <a:p>
            <a:pPr eaLnBrk="1" hangingPunct="1"/>
            <a:r>
              <a:rPr lang="en-GB" altLang="en-US" sz="1350" dirty="0">
                <a:solidFill>
                  <a:srgbClr val="FF0000"/>
                </a:solidFill>
              </a:rPr>
              <a:t>E</a:t>
            </a:r>
            <a:r>
              <a:rPr lang="en-GB" altLang="en-US" sz="1350" dirty="0"/>
              <a:t>xplanation</a:t>
            </a:r>
          </a:p>
          <a:p>
            <a:pPr eaLnBrk="1" hangingPunct="1"/>
            <a:endParaRPr lang="en-GB" altLang="en-US" sz="1350" dirty="0"/>
          </a:p>
          <a:p>
            <a:pPr eaLnBrk="1" hangingPunct="1"/>
            <a:r>
              <a:rPr lang="en-GB" altLang="en-US" sz="1350" dirty="0">
                <a:solidFill>
                  <a:srgbClr val="FF0000"/>
                </a:solidFill>
              </a:rPr>
              <a:t>L</a:t>
            </a:r>
            <a:r>
              <a:rPr lang="en-GB" altLang="en-US" sz="1350" dirty="0"/>
              <a:t>inks to other data sets/theory</a:t>
            </a:r>
          </a:p>
          <a:p>
            <a:pPr eaLnBrk="1" hangingPunct="1"/>
            <a:endParaRPr lang="en-GB" altLang="en-US" sz="1350" dirty="0"/>
          </a:p>
          <a:p>
            <a:pPr eaLnBrk="1" hangingPunct="1"/>
            <a:r>
              <a:rPr lang="en-GB" altLang="en-US" sz="1350" dirty="0"/>
              <a:t>Unusual results (</a:t>
            </a:r>
            <a:r>
              <a:rPr lang="en-GB" altLang="en-US" sz="1350" dirty="0">
                <a:solidFill>
                  <a:srgbClr val="FF0000"/>
                </a:solidFill>
              </a:rPr>
              <a:t>A</a:t>
            </a:r>
            <a:r>
              <a:rPr lang="en-GB" altLang="en-US" sz="1350" dirty="0"/>
              <a:t>nomalies)</a:t>
            </a:r>
          </a:p>
          <a:p>
            <a:pPr eaLnBrk="1" hangingPunct="1"/>
            <a:r>
              <a:rPr lang="en-GB" altLang="en-US" sz="1350" dirty="0"/>
              <a:t> </a:t>
            </a:r>
          </a:p>
          <a:p>
            <a:pPr eaLnBrk="1" hangingPunct="1"/>
            <a:r>
              <a:rPr lang="en-GB" altLang="en-US" sz="1350" dirty="0">
                <a:solidFill>
                  <a:srgbClr val="FF0000"/>
                </a:solidFill>
              </a:rPr>
              <a:t>S</a:t>
            </a:r>
            <a:r>
              <a:rPr lang="en-GB" altLang="en-US" sz="1350" dirty="0"/>
              <a:t>pecialist terms</a:t>
            </a:r>
          </a:p>
        </p:txBody>
      </p:sp>
    </p:spTree>
    <p:extLst>
      <p:ext uri="{BB962C8B-B14F-4D97-AF65-F5344CB8AC3E}">
        <p14:creationId xmlns:p14="http://schemas.microsoft.com/office/powerpoint/2010/main" val="1041904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oung girl holding sign">
            <a:extLst>
              <a:ext uri="{FF2B5EF4-FFF2-40B4-BE49-F238E27FC236}">
                <a16:creationId xmlns:a16="http://schemas.microsoft.com/office/drawing/2014/main" id="{000FE7EC-9044-881C-8A58-B16963445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688" y="179894"/>
            <a:ext cx="2705516" cy="4335557"/>
          </a:xfrm>
          <a:prstGeom prst="rect">
            <a:avLst/>
          </a:prstGeom>
          <a:effectLst>
            <a:outerShdw blurRad="76200" dir="13500000" sy="23000" kx="1200000" algn="br" rotWithShape="0">
              <a:prstClr val="black">
                <a:alpha val="20000"/>
              </a:prstClr>
            </a:outerShdw>
          </a:effectLst>
        </p:spPr>
      </p:pic>
      <p:sp>
        <p:nvSpPr>
          <p:cNvPr id="3" name="TextBox 2">
            <a:extLst>
              <a:ext uri="{FF2B5EF4-FFF2-40B4-BE49-F238E27FC236}">
                <a16:creationId xmlns:a16="http://schemas.microsoft.com/office/drawing/2014/main" id="{9B804C2B-1636-2629-DE96-8C0486E4553F}"/>
              </a:ext>
            </a:extLst>
          </p:cNvPr>
          <p:cNvSpPr txBox="1"/>
          <p:nvPr/>
        </p:nvSpPr>
        <p:spPr>
          <a:xfrm>
            <a:off x="1627095" y="1226229"/>
            <a:ext cx="1089212" cy="1107996"/>
          </a:xfrm>
          <a:prstGeom prst="rect">
            <a:avLst/>
          </a:prstGeom>
          <a:noFill/>
        </p:spPr>
        <p:txBody>
          <a:bodyPr wrap="square" rtlCol="0">
            <a:spAutoFit/>
          </a:bodyPr>
          <a:lstStyle/>
          <a:p>
            <a:r>
              <a:rPr lang="en-GB" sz="6600" dirty="0"/>
              <a:t>?</a:t>
            </a:r>
          </a:p>
        </p:txBody>
      </p:sp>
      <p:sp>
        <p:nvSpPr>
          <p:cNvPr id="4" name="TextBox 3">
            <a:extLst>
              <a:ext uri="{FF2B5EF4-FFF2-40B4-BE49-F238E27FC236}">
                <a16:creationId xmlns:a16="http://schemas.microsoft.com/office/drawing/2014/main" id="{8A0573F9-DC67-47C1-7C7E-02A4FE877A6A}"/>
              </a:ext>
            </a:extLst>
          </p:cNvPr>
          <p:cNvSpPr txBox="1"/>
          <p:nvPr/>
        </p:nvSpPr>
        <p:spPr>
          <a:xfrm>
            <a:off x="3114723" y="272164"/>
            <a:ext cx="5288149" cy="3416320"/>
          </a:xfrm>
          <a:prstGeom prst="rect">
            <a:avLst/>
          </a:prstGeom>
          <a:noFill/>
        </p:spPr>
        <p:txBody>
          <a:bodyPr wrap="square" rtlCol="0">
            <a:spAutoFit/>
          </a:bodyPr>
          <a:lstStyle/>
          <a:p>
            <a:r>
              <a:rPr lang="en-GB" sz="3600" b="1" dirty="0">
                <a:solidFill>
                  <a:srgbClr val="582C83"/>
                </a:solidFill>
              </a:rPr>
              <a:t>Review - Can your school adapt to and resist a heatwave?</a:t>
            </a:r>
            <a:br>
              <a:rPr lang="en-GB" sz="3600" b="1" dirty="0">
                <a:solidFill>
                  <a:srgbClr val="582C83"/>
                </a:solidFill>
              </a:rPr>
            </a:br>
            <a:endParaRPr lang="en-GB" sz="3600" b="1" dirty="0">
              <a:solidFill>
                <a:srgbClr val="582C83"/>
              </a:solidFill>
            </a:endParaRPr>
          </a:p>
          <a:p>
            <a:r>
              <a:rPr lang="en-GB" sz="3600" b="1" dirty="0">
                <a:solidFill>
                  <a:srgbClr val="582C83"/>
                </a:solidFill>
              </a:rPr>
              <a:t>Explain what </a:t>
            </a:r>
            <a:r>
              <a:rPr lang="en-GB" sz="3600" b="1">
                <a:solidFill>
                  <a:srgbClr val="582C83"/>
                </a:solidFill>
              </a:rPr>
              <a:t>you’ve discovered</a:t>
            </a:r>
            <a:endParaRPr lang="en-GB" sz="3600" b="1" dirty="0">
              <a:solidFill>
                <a:srgbClr val="582C83"/>
              </a:solidFill>
            </a:endParaRPr>
          </a:p>
        </p:txBody>
      </p:sp>
    </p:spTree>
    <p:extLst>
      <p:ext uri="{BB962C8B-B14F-4D97-AF65-F5344CB8AC3E}">
        <p14:creationId xmlns:p14="http://schemas.microsoft.com/office/powerpoint/2010/main" val="976877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A7D81-00A3-4D92-FFBE-CD6672A724E1}"/>
              </a:ext>
            </a:extLst>
          </p:cNvPr>
          <p:cNvSpPr>
            <a:spLocks noGrp="1"/>
          </p:cNvSpPr>
          <p:nvPr>
            <p:ph type="title"/>
          </p:nvPr>
        </p:nvSpPr>
        <p:spPr>
          <a:xfrm>
            <a:off x="480060" y="244027"/>
            <a:ext cx="3276451" cy="1008702"/>
          </a:xfrm>
        </p:spPr>
        <p:txBody>
          <a:bodyPr vert="horz" lIns="91440" tIns="45720" rIns="91440" bIns="45720" rtlCol="0" anchor="b">
            <a:normAutofit/>
          </a:bodyPr>
          <a:lstStyle/>
          <a:p>
            <a:pPr defTabSz="914400"/>
            <a:r>
              <a:rPr lang="en-US" sz="3200" dirty="0">
                <a:solidFill>
                  <a:schemeClr val="tx1"/>
                </a:solidFill>
                <a:latin typeface="+mj-lt"/>
                <a:cs typeface="+mj-cs"/>
              </a:rPr>
              <a:t>EXTREME HEAT - </a:t>
            </a:r>
            <a:r>
              <a:rPr lang="en-US" sz="3200" b="1" dirty="0">
                <a:solidFill>
                  <a:srgbClr val="7030A0"/>
                </a:solidFill>
                <a:latin typeface="+mj-lt"/>
                <a:cs typeface="+mj-cs"/>
              </a:rPr>
              <a:t>A</a:t>
            </a:r>
            <a:r>
              <a:rPr lang="en-US" sz="3200" b="1" dirty="0">
                <a:solidFill>
                  <a:srgbClr val="7030A0"/>
                </a:solidFill>
                <a:effectLst/>
                <a:latin typeface="+mj-lt"/>
                <a:cs typeface="+mj-cs"/>
              </a:rPr>
              <a:t>daptation</a:t>
            </a:r>
            <a:endParaRPr lang="en-US" sz="3200" b="1" dirty="0">
              <a:solidFill>
                <a:srgbClr val="7030A0"/>
              </a:solidFill>
              <a:latin typeface="+mj-lt"/>
              <a:cs typeface="+mj-cs"/>
            </a:endParaRPr>
          </a:p>
        </p:txBody>
      </p:sp>
      <p:sp>
        <p:nvSpPr>
          <p:cNvPr id="3" name="Content Placeholder 2">
            <a:extLst>
              <a:ext uri="{FF2B5EF4-FFF2-40B4-BE49-F238E27FC236}">
                <a16:creationId xmlns:a16="http://schemas.microsoft.com/office/drawing/2014/main" id="{FBBF5404-E1D0-8A93-AB72-F1BCF89FBC1C}"/>
              </a:ext>
            </a:extLst>
          </p:cNvPr>
          <p:cNvSpPr>
            <a:spLocks noGrp="1"/>
          </p:cNvSpPr>
          <p:nvPr>
            <p:ph sz="half" idx="1"/>
          </p:nvPr>
        </p:nvSpPr>
        <p:spPr>
          <a:xfrm>
            <a:off x="137948" y="1395722"/>
            <a:ext cx="3524803" cy="2957295"/>
          </a:xfrm>
        </p:spPr>
        <p:txBody>
          <a:bodyPr vert="horz" lIns="91440" tIns="45720" rIns="91440" bIns="45720" rtlCol="0">
            <a:normAutofit/>
          </a:bodyPr>
          <a:lstStyle/>
          <a:p>
            <a:pPr marL="0" indent="0" defTabSz="914400">
              <a:buNone/>
            </a:pPr>
            <a:r>
              <a:rPr lang="en-US" sz="1800" b="1" dirty="0">
                <a:solidFill>
                  <a:srgbClr val="7030A0"/>
                </a:solidFill>
                <a:latin typeface="+mn-lt"/>
                <a:cs typeface="+mn-cs"/>
              </a:rPr>
              <a:t>Adaptation</a:t>
            </a:r>
            <a:r>
              <a:rPr lang="en-US" sz="1800" dirty="0">
                <a:latin typeface="+mn-lt"/>
                <a:cs typeface="+mn-cs"/>
              </a:rPr>
              <a:t> refers to solutions and actions used to respond to current and future climate change impacts. Examples include building flood </a:t>
            </a:r>
            <a:r>
              <a:rPr lang="en-US" sz="1800" dirty="0" err="1">
                <a:latin typeface="+mn-lt"/>
                <a:cs typeface="+mn-cs"/>
              </a:rPr>
              <a:t>defences</a:t>
            </a:r>
            <a:r>
              <a:rPr lang="en-US" sz="1800" dirty="0">
                <a:latin typeface="+mn-lt"/>
                <a:cs typeface="+mn-cs"/>
              </a:rPr>
              <a:t>, setting up early warning systems for cyclones, &amp; switching to drought-resistant crops.(</a:t>
            </a:r>
            <a:r>
              <a:rPr lang="en-US" sz="1800" dirty="0">
                <a:latin typeface="+mn-lt"/>
                <a:cs typeface="+mn-cs"/>
                <a:hlinkClick r:id="rId2"/>
              </a:rPr>
              <a:t>source</a:t>
            </a:r>
            <a:r>
              <a:rPr lang="en-US" sz="1800" dirty="0">
                <a:latin typeface="+mn-lt"/>
                <a:cs typeface="+mn-cs"/>
              </a:rPr>
              <a:t>)</a:t>
            </a:r>
          </a:p>
          <a:p>
            <a:pPr marL="0" indent="0" defTabSz="914400">
              <a:buNone/>
            </a:pPr>
            <a:r>
              <a:rPr lang="en-US" sz="1800" dirty="0">
                <a:latin typeface="+mn-lt"/>
                <a:cs typeface="+mn-cs"/>
              </a:rPr>
              <a:t>TASK - How can we adapt schools to extreme heat hazards caused by climate change?</a:t>
            </a:r>
          </a:p>
        </p:txBody>
      </p:sp>
      <p:pic>
        <p:nvPicPr>
          <p:cNvPr id="6" name="Content Placeholder 5" descr="A blue tarp on a sidewalk&#10;&#10;Description automatically generated">
            <a:extLst>
              <a:ext uri="{FF2B5EF4-FFF2-40B4-BE49-F238E27FC236}">
                <a16:creationId xmlns:a16="http://schemas.microsoft.com/office/drawing/2014/main" id="{336C9778-E6C9-94F5-AA97-1236ACC7D32C}"/>
              </a:ext>
            </a:extLst>
          </p:cNvPr>
          <p:cNvPicPr>
            <a:picLocks noGrp="1" noChangeAspect="1"/>
          </p:cNvPicPr>
          <p:nvPr>
            <p:ph sz="half" idx="2"/>
          </p:nvPr>
        </p:nvPicPr>
        <p:blipFill rotWithShape="1">
          <a:blip r:embed="rId3"/>
          <a:srcRect t="10482" b="14745"/>
          <a:stretch/>
        </p:blipFill>
        <p:spPr>
          <a:xfrm>
            <a:off x="3983776" y="10"/>
            <a:ext cx="5159081" cy="51434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TextBox 6">
            <a:extLst>
              <a:ext uri="{FF2B5EF4-FFF2-40B4-BE49-F238E27FC236}">
                <a16:creationId xmlns:a16="http://schemas.microsoft.com/office/drawing/2014/main" id="{4B8229A8-D5AA-8B6E-2EC6-FCB0E83D2C59}"/>
              </a:ext>
            </a:extLst>
          </p:cNvPr>
          <p:cNvSpPr txBox="1"/>
          <p:nvPr/>
        </p:nvSpPr>
        <p:spPr>
          <a:xfrm>
            <a:off x="4560427" y="4505052"/>
            <a:ext cx="3752193" cy="646331"/>
          </a:xfrm>
          <a:prstGeom prst="rect">
            <a:avLst/>
          </a:prstGeom>
          <a:noFill/>
        </p:spPr>
        <p:txBody>
          <a:bodyPr wrap="square" rtlCol="0">
            <a:spAutoFit/>
          </a:bodyPr>
          <a:lstStyle/>
          <a:p>
            <a:pPr algn="ctr"/>
            <a:r>
              <a:rPr lang="en-GB" b="1" u="sng" dirty="0">
                <a:solidFill>
                  <a:schemeClr val="bg1"/>
                </a:solidFill>
              </a:rPr>
              <a:t>Pop up flood defences along the River Tyne, April 2024</a:t>
            </a:r>
          </a:p>
        </p:txBody>
      </p:sp>
    </p:spTree>
    <p:extLst>
      <p:ext uri="{BB962C8B-B14F-4D97-AF65-F5344CB8AC3E}">
        <p14:creationId xmlns:p14="http://schemas.microsoft.com/office/powerpoint/2010/main" val="1376794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25A545ED-EBC3-C70E-06DC-7C983795B3C6}"/>
              </a:ext>
            </a:extLst>
          </p:cNvPr>
          <p:cNvSpPr txBox="1">
            <a:spLocks/>
          </p:cNvSpPr>
          <p:nvPr/>
        </p:nvSpPr>
        <p:spPr>
          <a:xfrm>
            <a:off x="0" y="1798377"/>
            <a:ext cx="8332725" cy="2495256"/>
          </a:xfrm>
          <a:prstGeom prst="rect">
            <a:avLst/>
          </a:prstGeom>
        </p:spPr>
        <p:txBody>
          <a:bodyPr>
            <a:noAutofit/>
          </a:bodyPr>
          <a:lstStyle>
            <a:lvl1pPr marL="171450" indent="-171450" algn="l" defTabSz="685800" rtl="0" eaLnBrk="1" latinLnBrk="0" hangingPunct="1">
              <a:lnSpc>
                <a:spcPct val="90000"/>
              </a:lnSpc>
              <a:spcBef>
                <a:spcPts val="750"/>
              </a:spcBef>
              <a:buClr>
                <a:srgbClr val="582C83"/>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rgbClr val="582C83"/>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rgbClr val="582C83"/>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rgbClr val="582C83"/>
              </a:buClr>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rgbClr val="582C83"/>
              </a:buClr>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GB" sz="2400" dirty="0"/>
          </a:p>
        </p:txBody>
      </p:sp>
      <p:sp>
        <p:nvSpPr>
          <p:cNvPr id="4" name="Title 3">
            <a:extLst>
              <a:ext uri="{FF2B5EF4-FFF2-40B4-BE49-F238E27FC236}">
                <a16:creationId xmlns:a16="http://schemas.microsoft.com/office/drawing/2014/main" id="{8B6284D8-F949-0A61-EDB8-D07089025F9C}"/>
              </a:ext>
            </a:extLst>
          </p:cNvPr>
          <p:cNvSpPr>
            <a:spLocks noGrp="1"/>
          </p:cNvSpPr>
          <p:nvPr>
            <p:ph type="title"/>
          </p:nvPr>
        </p:nvSpPr>
        <p:spPr>
          <a:xfrm>
            <a:off x="628650" y="51375"/>
            <a:ext cx="7886700" cy="444938"/>
          </a:xfrm>
        </p:spPr>
        <p:txBody>
          <a:bodyPr>
            <a:normAutofit fontScale="90000"/>
          </a:bodyPr>
          <a:lstStyle/>
          <a:p>
            <a:pPr algn="ctr"/>
            <a:r>
              <a:rPr lang="en-GB" sz="3200" b="1" u="sng" dirty="0"/>
              <a:t>Heatwave Fieldwork: Inside the School</a:t>
            </a:r>
            <a:endParaRPr lang="en-GB" sz="3200" dirty="0"/>
          </a:p>
        </p:txBody>
      </p:sp>
      <p:sp>
        <p:nvSpPr>
          <p:cNvPr id="5" name="Content Placeholder 4">
            <a:extLst>
              <a:ext uri="{FF2B5EF4-FFF2-40B4-BE49-F238E27FC236}">
                <a16:creationId xmlns:a16="http://schemas.microsoft.com/office/drawing/2014/main" id="{1AAE01AF-0CB4-0538-CDEA-412F7EB094B6}"/>
              </a:ext>
            </a:extLst>
          </p:cNvPr>
          <p:cNvSpPr>
            <a:spLocks noGrp="1"/>
          </p:cNvSpPr>
          <p:nvPr>
            <p:ph idx="1"/>
          </p:nvPr>
        </p:nvSpPr>
        <p:spPr>
          <a:xfrm>
            <a:off x="137331" y="655093"/>
            <a:ext cx="5471899" cy="4044286"/>
          </a:xfrm>
        </p:spPr>
        <p:txBody>
          <a:bodyPr>
            <a:normAutofit/>
          </a:bodyPr>
          <a:lstStyle/>
          <a:p>
            <a:pPr marL="0" indent="0">
              <a:buNone/>
            </a:pPr>
            <a:r>
              <a:rPr lang="en-GB" sz="2400" b="1" dirty="0">
                <a:solidFill>
                  <a:srgbClr val="582C83"/>
                </a:solidFill>
              </a:rPr>
              <a:t>Discuss:</a:t>
            </a:r>
            <a:r>
              <a:rPr lang="en-GB" sz="2400" dirty="0"/>
              <a:t> </a:t>
            </a:r>
          </a:p>
          <a:p>
            <a:pPr marL="457200" indent="-457200">
              <a:buFont typeface="+mj-lt"/>
              <a:buAutoNum type="arabicPeriod"/>
            </a:pPr>
            <a:r>
              <a:rPr lang="en-GB" sz="2400" dirty="0"/>
              <a:t>Which classrooms and other areas of the school are particularly warm in summer or cold in winter? Are they the same places?</a:t>
            </a:r>
          </a:p>
          <a:p>
            <a:pPr marL="457200" indent="-457200">
              <a:buFont typeface="+mj-lt"/>
              <a:buAutoNum type="arabicPeriod"/>
            </a:pPr>
            <a:r>
              <a:rPr lang="en-GB" sz="2400" dirty="0"/>
              <a:t>How could you measure this using a thermometer?</a:t>
            </a:r>
          </a:p>
          <a:p>
            <a:pPr marL="457200" indent="-457200">
              <a:buFont typeface="+mj-lt"/>
              <a:buAutoNum type="arabicPeriod"/>
            </a:pPr>
            <a:r>
              <a:rPr lang="en-GB" sz="2400" dirty="0"/>
              <a:t>How could you measure this if you didn’t have a thermometer?</a:t>
            </a:r>
          </a:p>
          <a:p>
            <a:endParaRPr lang="en-GB" dirty="0"/>
          </a:p>
        </p:txBody>
      </p:sp>
      <p:pic>
        <p:nvPicPr>
          <p:cNvPr id="6" name="Graphic 5" descr="Woman Shrugging with solid fill">
            <a:extLst>
              <a:ext uri="{FF2B5EF4-FFF2-40B4-BE49-F238E27FC236}">
                <a16:creationId xmlns:a16="http://schemas.microsoft.com/office/drawing/2014/main" id="{08406B12-24DF-60AF-CAAE-A17EAFEFC5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42977" y="2570039"/>
            <a:ext cx="1882374" cy="1882374"/>
          </a:xfrm>
          <a:prstGeom prst="rect">
            <a:avLst/>
          </a:prstGeom>
        </p:spPr>
      </p:pic>
      <p:pic>
        <p:nvPicPr>
          <p:cNvPr id="7" name="Graphic 6" descr="Confused person with solid fill">
            <a:extLst>
              <a:ext uri="{FF2B5EF4-FFF2-40B4-BE49-F238E27FC236}">
                <a16:creationId xmlns:a16="http://schemas.microsoft.com/office/drawing/2014/main" id="{35E063B7-36D9-C675-79C0-67E2D920F0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61626" y="2512610"/>
            <a:ext cx="1882374" cy="1882374"/>
          </a:xfrm>
          <a:prstGeom prst="rect">
            <a:avLst/>
          </a:prstGeom>
        </p:spPr>
      </p:pic>
      <p:sp>
        <p:nvSpPr>
          <p:cNvPr id="8" name="Speech Bubble: Oval 7">
            <a:extLst>
              <a:ext uri="{FF2B5EF4-FFF2-40B4-BE49-F238E27FC236}">
                <a16:creationId xmlns:a16="http://schemas.microsoft.com/office/drawing/2014/main" id="{382D1352-9886-2D8A-0EB8-61DD65879C7F}"/>
              </a:ext>
            </a:extLst>
          </p:cNvPr>
          <p:cNvSpPr/>
          <p:nvPr/>
        </p:nvSpPr>
        <p:spPr>
          <a:xfrm>
            <a:off x="7609171" y="1881968"/>
            <a:ext cx="1307789" cy="591966"/>
          </a:xfrm>
          <a:prstGeom prst="wedgeEllipseCallout">
            <a:avLst>
              <a:gd name="adj1" fmla="val -5158"/>
              <a:gd name="adj2" fmla="val 65745"/>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peech Bubble: Oval 8">
            <a:extLst>
              <a:ext uri="{FF2B5EF4-FFF2-40B4-BE49-F238E27FC236}">
                <a16:creationId xmlns:a16="http://schemas.microsoft.com/office/drawing/2014/main" id="{3AD1F231-F6F8-3604-0F6A-A6FFFE6EB2E7}"/>
              </a:ext>
            </a:extLst>
          </p:cNvPr>
          <p:cNvSpPr/>
          <p:nvPr/>
        </p:nvSpPr>
        <p:spPr>
          <a:xfrm>
            <a:off x="6061121" y="1845984"/>
            <a:ext cx="1404383" cy="676449"/>
          </a:xfrm>
          <a:prstGeom prst="wedgeEllipseCallout">
            <a:avLst>
              <a:gd name="adj1" fmla="val -19547"/>
              <a:gd name="adj2" fmla="val 92106"/>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Click on the Sun for a 1 - minute timer</a:t>
            </a:r>
          </a:p>
        </p:txBody>
      </p:sp>
      <p:pic>
        <p:nvPicPr>
          <p:cNvPr id="10" name="Graphic 9" descr="Dim (Medium Sun) with solid fill">
            <a:extLst>
              <a:ext uri="{FF2B5EF4-FFF2-40B4-BE49-F238E27FC236}">
                <a16:creationId xmlns:a16="http://schemas.microsoft.com/office/drawing/2014/main" id="{1DBE3264-AAAB-5A8C-56F1-64FD63CDF26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13393" y="315296"/>
            <a:ext cx="1726527" cy="1726527"/>
          </a:xfrm>
          <a:prstGeom prst="rect">
            <a:avLst/>
          </a:prstGeom>
        </p:spPr>
      </p:pic>
    </p:spTree>
    <p:extLst>
      <p:ext uri="{BB962C8B-B14F-4D97-AF65-F5344CB8AC3E}">
        <p14:creationId xmlns:p14="http://schemas.microsoft.com/office/powerpoint/2010/main" val="24124340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59000"/>
                                        <p:tgtEl>
                                          <p:spTgt spid="10"/>
                                        </p:tgtEl>
                                      </p:cBhvr>
                                    </p:animEffect>
                                    <p:set>
                                      <p:cBhvr>
                                        <p:cTn id="7" dur="1" fill="hold">
                                          <p:stCondLst>
                                            <p:cond delay="58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20DD49-CCF4-50A4-C9F1-7697EF12C226}"/>
              </a:ext>
            </a:extLst>
          </p:cNvPr>
          <p:cNvSpPr>
            <a:spLocks noGrp="1"/>
          </p:cNvSpPr>
          <p:nvPr>
            <p:ph type="ctrTitle"/>
          </p:nvPr>
        </p:nvSpPr>
        <p:spPr/>
        <p:txBody>
          <a:bodyPr>
            <a:normAutofit fontScale="90000"/>
          </a:bodyPr>
          <a:lstStyle/>
          <a:p>
            <a:r>
              <a:rPr lang="en-GB" dirty="0"/>
              <a:t>You are going to conduct some fieldwork </a:t>
            </a:r>
            <a:r>
              <a:rPr lang="en-GB" b="1" dirty="0">
                <a:solidFill>
                  <a:srgbClr val="FFFF00"/>
                </a:solidFill>
              </a:rPr>
              <a:t>inside</a:t>
            </a:r>
            <a:r>
              <a:rPr lang="en-GB" dirty="0"/>
              <a:t> the school. The goal is to work out which rooms in the school are most vulnerable to extreme heat in the summer. Overall, this should help you to answer the question </a:t>
            </a:r>
            <a:r>
              <a:rPr lang="en-GB" dirty="0">
                <a:solidFill>
                  <a:schemeClr val="accent4">
                    <a:lumMod val="60000"/>
                    <a:lumOff val="40000"/>
                  </a:schemeClr>
                </a:solidFill>
              </a:rPr>
              <a:t>“Can my school adapt to and resist a heatwave?”</a:t>
            </a:r>
          </a:p>
        </p:txBody>
      </p:sp>
    </p:spTree>
    <p:extLst>
      <p:ext uri="{BB962C8B-B14F-4D97-AF65-F5344CB8AC3E}">
        <p14:creationId xmlns:p14="http://schemas.microsoft.com/office/powerpoint/2010/main" val="2450396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oung girl holding sign">
            <a:extLst>
              <a:ext uri="{FF2B5EF4-FFF2-40B4-BE49-F238E27FC236}">
                <a16:creationId xmlns:a16="http://schemas.microsoft.com/office/drawing/2014/main" id="{000FE7EC-9044-881C-8A58-B169634454FD}"/>
              </a:ext>
            </a:extLst>
          </p:cNvPr>
          <p:cNvPicPr>
            <a:picLocks noChangeAspect="1"/>
          </p:cNvPicPr>
          <p:nvPr/>
        </p:nvPicPr>
        <p:blipFill rotWithShape="1">
          <a:blip r:embed="rId3">
            <a:extLst>
              <a:ext uri="{28A0092B-C50C-407E-A947-70E740481C1C}">
                <a14:useLocalDpi xmlns:a14="http://schemas.microsoft.com/office/drawing/2010/main" val="0"/>
              </a:ext>
            </a:extLst>
          </a:blip>
          <a:srcRect b="42241"/>
          <a:stretch/>
        </p:blipFill>
        <p:spPr>
          <a:xfrm>
            <a:off x="-161891" y="126724"/>
            <a:ext cx="4733891" cy="4381587"/>
          </a:xfrm>
          <a:prstGeom prst="rect">
            <a:avLst/>
          </a:prstGeom>
          <a:effectLst>
            <a:outerShdw blurRad="76200" dir="13500000" sy="23000" kx="1200000" algn="br" rotWithShape="0">
              <a:prstClr val="black">
                <a:alpha val="20000"/>
              </a:prstClr>
            </a:outerShdw>
          </a:effectLst>
        </p:spPr>
      </p:pic>
      <p:sp>
        <p:nvSpPr>
          <p:cNvPr id="3" name="TextBox 2">
            <a:extLst>
              <a:ext uri="{FF2B5EF4-FFF2-40B4-BE49-F238E27FC236}">
                <a16:creationId xmlns:a16="http://schemas.microsoft.com/office/drawing/2014/main" id="{9B804C2B-1636-2629-DE96-8C0486E4553F}"/>
              </a:ext>
            </a:extLst>
          </p:cNvPr>
          <p:cNvSpPr txBox="1"/>
          <p:nvPr/>
        </p:nvSpPr>
        <p:spPr>
          <a:xfrm>
            <a:off x="1193173" y="1640934"/>
            <a:ext cx="3064927" cy="2585323"/>
          </a:xfrm>
          <a:prstGeom prst="rect">
            <a:avLst/>
          </a:prstGeom>
          <a:noFill/>
        </p:spPr>
        <p:txBody>
          <a:bodyPr wrap="square" rtlCol="0">
            <a:spAutoFit/>
          </a:bodyPr>
          <a:lstStyle/>
          <a:p>
            <a:pPr algn="ctr"/>
            <a:r>
              <a:rPr lang="en-GB" dirty="0"/>
              <a:t>Add ten rooms from your school into column 1 on the table. These rooms should be representative of the school. Consider different window aspects, numbers of windows etc. You might include the coldest and warmest rooms from slide 4 in this.</a:t>
            </a:r>
          </a:p>
        </p:txBody>
      </p:sp>
      <p:sp>
        <p:nvSpPr>
          <p:cNvPr id="4" name="TextBox 3">
            <a:extLst>
              <a:ext uri="{FF2B5EF4-FFF2-40B4-BE49-F238E27FC236}">
                <a16:creationId xmlns:a16="http://schemas.microsoft.com/office/drawing/2014/main" id="{85247CD9-E84B-B91B-1B5F-6276E033B49B}"/>
              </a:ext>
            </a:extLst>
          </p:cNvPr>
          <p:cNvSpPr txBox="1"/>
          <p:nvPr/>
        </p:nvSpPr>
        <p:spPr>
          <a:xfrm>
            <a:off x="2000156" y="25458"/>
            <a:ext cx="7143844" cy="1077218"/>
          </a:xfrm>
          <a:prstGeom prst="rect">
            <a:avLst/>
          </a:prstGeom>
          <a:noFill/>
        </p:spPr>
        <p:txBody>
          <a:bodyPr wrap="square" rtlCol="0">
            <a:spAutoFit/>
          </a:bodyPr>
          <a:lstStyle/>
          <a:p>
            <a:r>
              <a:rPr lang="en-GB" sz="3200" b="1" dirty="0">
                <a:solidFill>
                  <a:srgbClr val="582C83"/>
                </a:solidFill>
              </a:rPr>
              <a:t>Possible Approach 1 – Room sampling and audit</a:t>
            </a:r>
          </a:p>
        </p:txBody>
      </p:sp>
      <p:graphicFrame>
        <p:nvGraphicFramePr>
          <p:cNvPr id="6" name="Table 5">
            <a:extLst>
              <a:ext uri="{FF2B5EF4-FFF2-40B4-BE49-F238E27FC236}">
                <a16:creationId xmlns:a16="http://schemas.microsoft.com/office/drawing/2014/main" id="{91D9F158-9230-429C-14A6-1DFC4EC448BF}"/>
              </a:ext>
            </a:extLst>
          </p:cNvPr>
          <p:cNvGraphicFramePr>
            <a:graphicFrameLocks noGrp="1"/>
          </p:cNvGraphicFramePr>
          <p:nvPr>
            <p:extLst>
              <p:ext uri="{D42A27DB-BD31-4B8C-83A1-F6EECF244321}">
                <p14:modId xmlns:p14="http://schemas.microsoft.com/office/powerpoint/2010/main" val="792772093"/>
              </p:ext>
            </p:extLst>
          </p:nvPr>
        </p:nvGraphicFramePr>
        <p:xfrm>
          <a:off x="4440071" y="773055"/>
          <a:ext cx="4672087" cy="3216280"/>
        </p:xfrm>
        <a:graphic>
          <a:graphicData uri="http://schemas.openxmlformats.org/drawingml/2006/table">
            <a:tbl>
              <a:tblPr/>
              <a:tblGrid>
                <a:gridCol w="427630">
                  <a:extLst>
                    <a:ext uri="{9D8B030D-6E8A-4147-A177-3AD203B41FA5}">
                      <a16:colId xmlns:a16="http://schemas.microsoft.com/office/drawing/2014/main" val="2668426792"/>
                    </a:ext>
                  </a:extLst>
                </a:gridCol>
                <a:gridCol w="664192">
                  <a:extLst>
                    <a:ext uri="{9D8B030D-6E8A-4147-A177-3AD203B41FA5}">
                      <a16:colId xmlns:a16="http://schemas.microsoft.com/office/drawing/2014/main" val="605691003"/>
                    </a:ext>
                  </a:extLst>
                </a:gridCol>
                <a:gridCol w="545910">
                  <a:extLst>
                    <a:ext uri="{9D8B030D-6E8A-4147-A177-3AD203B41FA5}">
                      <a16:colId xmlns:a16="http://schemas.microsoft.com/office/drawing/2014/main" val="806319625"/>
                    </a:ext>
                  </a:extLst>
                </a:gridCol>
                <a:gridCol w="562939">
                  <a:extLst>
                    <a:ext uri="{9D8B030D-6E8A-4147-A177-3AD203B41FA5}">
                      <a16:colId xmlns:a16="http://schemas.microsoft.com/office/drawing/2014/main" val="1136687030"/>
                    </a:ext>
                  </a:extLst>
                </a:gridCol>
                <a:gridCol w="617854">
                  <a:extLst>
                    <a:ext uri="{9D8B030D-6E8A-4147-A177-3AD203B41FA5}">
                      <a16:colId xmlns:a16="http://schemas.microsoft.com/office/drawing/2014/main" val="3692907201"/>
                    </a:ext>
                  </a:extLst>
                </a:gridCol>
                <a:gridCol w="617854">
                  <a:extLst>
                    <a:ext uri="{9D8B030D-6E8A-4147-A177-3AD203B41FA5}">
                      <a16:colId xmlns:a16="http://schemas.microsoft.com/office/drawing/2014/main" val="3674126033"/>
                    </a:ext>
                  </a:extLst>
                </a:gridCol>
                <a:gridCol w="630654">
                  <a:extLst>
                    <a:ext uri="{9D8B030D-6E8A-4147-A177-3AD203B41FA5}">
                      <a16:colId xmlns:a16="http://schemas.microsoft.com/office/drawing/2014/main" val="3291376442"/>
                    </a:ext>
                  </a:extLst>
                </a:gridCol>
                <a:gridCol w="605054">
                  <a:extLst>
                    <a:ext uri="{9D8B030D-6E8A-4147-A177-3AD203B41FA5}">
                      <a16:colId xmlns:a16="http://schemas.microsoft.com/office/drawing/2014/main" val="2394477995"/>
                    </a:ext>
                  </a:extLst>
                </a:gridCol>
              </a:tblGrid>
              <a:tr h="1210420">
                <a:tc>
                  <a:txBody>
                    <a:bodyPr/>
                    <a:lstStyle/>
                    <a:p>
                      <a:pPr algn="ctr" fontAlgn="b"/>
                      <a:r>
                        <a:rPr lang="en-GB" sz="1000" b="0" i="0" u="none" strike="noStrike" dirty="0">
                          <a:solidFill>
                            <a:srgbClr val="000000"/>
                          </a:solidFill>
                          <a:effectLst/>
                          <a:highlight>
                            <a:srgbClr val="94DCF8"/>
                          </a:highlight>
                          <a:latin typeface="Aptos Narrow" panose="020B0004020202020204" pitchFamily="34" charset="0"/>
                        </a:rPr>
                        <a:t>Room number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DCF8"/>
                    </a:solidFill>
                  </a:tcPr>
                </a:tc>
                <a:tc>
                  <a:txBody>
                    <a:bodyPr/>
                    <a:lstStyle/>
                    <a:p>
                      <a:pPr algn="ctr" fontAlgn="b"/>
                      <a:r>
                        <a:rPr lang="en-GB" sz="1000" b="0" i="0" u="none" strike="noStrike" dirty="0">
                          <a:solidFill>
                            <a:srgbClr val="000000"/>
                          </a:solidFill>
                          <a:effectLst/>
                          <a:highlight>
                            <a:srgbClr val="94DCF8"/>
                          </a:highlight>
                          <a:latin typeface="Aptos Narrow" panose="020B0004020202020204" pitchFamily="34" charset="0"/>
                        </a:rPr>
                        <a:t>Temperature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DCF8"/>
                    </a:solidFill>
                  </a:tcPr>
                </a:tc>
                <a:tc>
                  <a:txBody>
                    <a:bodyPr/>
                    <a:lstStyle/>
                    <a:p>
                      <a:pPr algn="ctr" fontAlgn="b"/>
                      <a:r>
                        <a:rPr lang="en-GB" sz="1000" b="0" i="0" u="none" strike="noStrike" dirty="0">
                          <a:solidFill>
                            <a:srgbClr val="000000"/>
                          </a:solidFill>
                          <a:effectLst/>
                          <a:highlight>
                            <a:srgbClr val="94DCF8"/>
                          </a:highlight>
                          <a:latin typeface="Aptos Narrow" panose="020B0004020202020204" pitchFamily="34" charset="0"/>
                        </a:rPr>
                        <a:t>Aspect of windows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DCF8"/>
                    </a:solidFill>
                  </a:tcPr>
                </a:tc>
                <a:tc>
                  <a:txBody>
                    <a:bodyPr/>
                    <a:lstStyle/>
                    <a:p>
                      <a:pPr algn="ctr" fontAlgn="b"/>
                      <a:r>
                        <a:rPr lang="en-GB" sz="1000" b="0" i="0" u="none" strike="noStrike" dirty="0">
                          <a:solidFill>
                            <a:srgbClr val="000000"/>
                          </a:solidFill>
                          <a:effectLst/>
                          <a:highlight>
                            <a:srgbClr val="94DCF8"/>
                          </a:highlight>
                          <a:latin typeface="Aptos Narrow" panose="020B0004020202020204" pitchFamily="34" charset="0"/>
                        </a:rPr>
                        <a:t>Number of windows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DCF8"/>
                    </a:solidFill>
                  </a:tcPr>
                </a:tc>
                <a:tc>
                  <a:txBody>
                    <a:bodyPr/>
                    <a:lstStyle/>
                    <a:p>
                      <a:pPr algn="ctr" fontAlgn="b"/>
                      <a:r>
                        <a:rPr lang="en-GB" sz="1000" b="0" i="0" u="none" strike="noStrike" dirty="0">
                          <a:solidFill>
                            <a:srgbClr val="000000"/>
                          </a:solidFill>
                          <a:effectLst/>
                          <a:highlight>
                            <a:srgbClr val="94DCF8"/>
                          </a:highlight>
                          <a:latin typeface="Aptos Narrow" panose="020B0004020202020204" pitchFamily="34" charset="0"/>
                        </a:rPr>
                        <a:t>Number of openable windows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DCF8"/>
                    </a:solidFill>
                  </a:tcPr>
                </a:tc>
                <a:tc>
                  <a:txBody>
                    <a:bodyPr/>
                    <a:lstStyle/>
                    <a:p>
                      <a:pPr algn="ctr" fontAlgn="b"/>
                      <a:r>
                        <a:rPr lang="en-GB" sz="1000" b="0" i="0" u="none" strike="noStrike">
                          <a:solidFill>
                            <a:srgbClr val="000000"/>
                          </a:solidFill>
                          <a:effectLst/>
                          <a:highlight>
                            <a:srgbClr val="94DCF8"/>
                          </a:highlight>
                          <a:latin typeface="Aptos Narrow" panose="020B0004020202020204" pitchFamily="34" charset="0"/>
                        </a:rPr>
                        <a:t>Number of exposed radiators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DCF8"/>
                    </a:solidFill>
                  </a:tcPr>
                </a:tc>
                <a:tc>
                  <a:txBody>
                    <a:bodyPr/>
                    <a:lstStyle/>
                    <a:p>
                      <a:pPr algn="ctr" fontAlgn="b"/>
                      <a:r>
                        <a:rPr lang="en-GB" sz="1000" b="0" i="0" u="none" strike="noStrike" dirty="0">
                          <a:solidFill>
                            <a:srgbClr val="000000"/>
                          </a:solidFill>
                          <a:effectLst/>
                          <a:highlight>
                            <a:srgbClr val="94DCF8"/>
                          </a:highlight>
                          <a:latin typeface="Aptos Narrow" panose="020B0004020202020204" pitchFamily="34" charset="0"/>
                        </a:rPr>
                        <a:t>Number of sources of heat in the room (e.g. computers, smart boards)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DCF8"/>
                    </a:solidFill>
                  </a:tcPr>
                </a:tc>
                <a:tc>
                  <a:txBody>
                    <a:bodyPr/>
                    <a:lstStyle/>
                    <a:p>
                      <a:pPr algn="ctr" fontAlgn="b"/>
                      <a:r>
                        <a:rPr lang="en-GB" sz="1000" b="0" i="0" u="none" strike="noStrike" dirty="0">
                          <a:solidFill>
                            <a:srgbClr val="000000"/>
                          </a:solidFill>
                          <a:effectLst/>
                          <a:highlight>
                            <a:srgbClr val="94DCF8"/>
                          </a:highlight>
                          <a:latin typeface="Aptos Narrow" panose="020B0004020202020204" pitchFamily="34" charset="0"/>
                        </a:rPr>
                        <a:t>Air conditioned?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DCF8"/>
                    </a:solidFill>
                  </a:tcPr>
                </a:tc>
                <a:extLst>
                  <a:ext uri="{0D108BD9-81ED-4DB2-BD59-A6C34878D82A}">
                    <a16:rowId xmlns:a16="http://schemas.microsoft.com/office/drawing/2014/main" val="1054744843"/>
                  </a:ext>
                </a:extLst>
              </a:tr>
              <a:tr h="200586">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dirty="0">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dirty="0">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dirty="0">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dirty="0">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6723939"/>
                  </a:ext>
                </a:extLst>
              </a:tr>
              <a:tr h="200586">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7916383"/>
                  </a:ext>
                </a:extLst>
              </a:tr>
              <a:tr h="200586">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2893484"/>
                  </a:ext>
                </a:extLst>
              </a:tr>
              <a:tr h="200586">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dirty="0">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9676102"/>
                  </a:ext>
                </a:extLst>
              </a:tr>
              <a:tr h="200586">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3147502"/>
                  </a:ext>
                </a:extLst>
              </a:tr>
              <a:tr h="200586">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0828833"/>
                  </a:ext>
                </a:extLst>
              </a:tr>
              <a:tr h="200586">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dirty="0">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9078565"/>
                  </a:ext>
                </a:extLst>
              </a:tr>
              <a:tr h="200586">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9263622"/>
                  </a:ext>
                </a:extLst>
              </a:tr>
              <a:tr h="200586">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0580107"/>
                  </a:ext>
                </a:extLst>
              </a:tr>
              <a:tr h="200586">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dirty="0">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9406495"/>
                  </a:ext>
                </a:extLst>
              </a:tr>
            </a:tbl>
          </a:graphicData>
        </a:graphic>
      </p:graphicFrame>
      <p:sp>
        <p:nvSpPr>
          <p:cNvPr id="7" name="TextBox 6">
            <a:extLst>
              <a:ext uri="{FF2B5EF4-FFF2-40B4-BE49-F238E27FC236}">
                <a16:creationId xmlns:a16="http://schemas.microsoft.com/office/drawing/2014/main" id="{348F766C-221A-8BDE-4981-7CD411693CE1}"/>
              </a:ext>
            </a:extLst>
          </p:cNvPr>
          <p:cNvSpPr txBox="1"/>
          <p:nvPr/>
        </p:nvSpPr>
        <p:spPr>
          <a:xfrm>
            <a:off x="4485564" y="4226257"/>
            <a:ext cx="4503761" cy="646331"/>
          </a:xfrm>
          <a:prstGeom prst="rect">
            <a:avLst/>
          </a:prstGeom>
          <a:noFill/>
        </p:spPr>
        <p:txBody>
          <a:bodyPr wrap="square" rtlCol="0">
            <a:spAutoFit/>
          </a:bodyPr>
          <a:lstStyle/>
          <a:p>
            <a:r>
              <a:rPr lang="en-GB" dirty="0"/>
              <a:t>Then collect your data, there is guidance on the next slide.</a:t>
            </a:r>
          </a:p>
        </p:txBody>
      </p:sp>
    </p:spTree>
    <p:extLst>
      <p:ext uri="{BB962C8B-B14F-4D97-AF65-F5344CB8AC3E}">
        <p14:creationId xmlns:p14="http://schemas.microsoft.com/office/powerpoint/2010/main" val="2558689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261C0-A9A5-B193-7797-88C81C84AC6F}"/>
              </a:ext>
            </a:extLst>
          </p:cNvPr>
          <p:cNvSpPr>
            <a:spLocks noGrp="1"/>
          </p:cNvSpPr>
          <p:nvPr>
            <p:ph type="title"/>
          </p:nvPr>
        </p:nvSpPr>
        <p:spPr>
          <a:xfrm>
            <a:off x="4629150" y="100972"/>
            <a:ext cx="4432963" cy="994172"/>
          </a:xfrm>
        </p:spPr>
        <p:txBody>
          <a:bodyPr>
            <a:normAutofit/>
          </a:bodyPr>
          <a:lstStyle/>
          <a:p>
            <a:pPr algn="ctr"/>
            <a:r>
              <a:rPr lang="en-GB" sz="3200" b="1" dirty="0"/>
              <a:t>Possible approach 1 - Guidance</a:t>
            </a:r>
          </a:p>
        </p:txBody>
      </p:sp>
      <p:sp>
        <p:nvSpPr>
          <p:cNvPr id="3" name="Content Placeholder 2">
            <a:extLst>
              <a:ext uri="{FF2B5EF4-FFF2-40B4-BE49-F238E27FC236}">
                <a16:creationId xmlns:a16="http://schemas.microsoft.com/office/drawing/2014/main" id="{9F9673CD-79A2-54DD-AD1D-66BA0D1B1E8E}"/>
              </a:ext>
            </a:extLst>
          </p:cNvPr>
          <p:cNvSpPr>
            <a:spLocks noGrp="1"/>
          </p:cNvSpPr>
          <p:nvPr>
            <p:ph sz="half" idx="1"/>
          </p:nvPr>
        </p:nvSpPr>
        <p:spPr>
          <a:xfrm>
            <a:off x="0" y="100972"/>
            <a:ext cx="4358185" cy="4680294"/>
          </a:xfrm>
        </p:spPr>
        <p:txBody>
          <a:bodyPr>
            <a:normAutofit fontScale="92500" lnSpcReduction="20000"/>
          </a:bodyPr>
          <a:lstStyle/>
          <a:p>
            <a:pPr marL="0" indent="0">
              <a:lnSpc>
                <a:spcPct val="120000"/>
              </a:lnSpc>
              <a:buNone/>
            </a:pPr>
            <a:r>
              <a:rPr lang="en-GB" sz="1400" dirty="0"/>
              <a:t>It would be a good idea to check with the teachers using the rooms if it is OK to come in to conduct a survey. Be polite and let the member of staff know that the survey takes no more than 5 minutes.</a:t>
            </a:r>
          </a:p>
          <a:p>
            <a:pPr marL="342900" indent="-342900">
              <a:lnSpc>
                <a:spcPct val="120000"/>
              </a:lnSpc>
              <a:buFont typeface="+mj-lt"/>
              <a:buAutoNum type="arabicPeriod"/>
            </a:pPr>
            <a:r>
              <a:rPr lang="en-GB" sz="1400" dirty="0"/>
              <a:t>To collect the </a:t>
            </a:r>
            <a:r>
              <a:rPr lang="en-GB" sz="1400" b="1" dirty="0">
                <a:solidFill>
                  <a:srgbClr val="7030A0"/>
                </a:solidFill>
              </a:rPr>
              <a:t>temperature data</a:t>
            </a:r>
            <a:r>
              <a:rPr lang="en-GB" sz="1400" dirty="0"/>
              <a:t>, allow a couple of minutes for your </a:t>
            </a:r>
            <a:r>
              <a:rPr lang="en-GB" sz="1400" b="1" dirty="0">
                <a:solidFill>
                  <a:srgbClr val="7030A0"/>
                </a:solidFill>
              </a:rPr>
              <a:t>thermometer</a:t>
            </a:r>
            <a:r>
              <a:rPr lang="en-GB" sz="1400" dirty="0"/>
              <a:t> to adjust to the room before taking a reading.</a:t>
            </a:r>
          </a:p>
          <a:p>
            <a:pPr marL="342900" indent="-342900">
              <a:lnSpc>
                <a:spcPct val="120000"/>
              </a:lnSpc>
              <a:buFont typeface="+mj-lt"/>
              <a:buAutoNum type="arabicPeriod"/>
            </a:pPr>
            <a:r>
              <a:rPr lang="en-GB" sz="1400" dirty="0"/>
              <a:t>Use a </a:t>
            </a:r>
            <a:r>
              <a:rPr lang="en-GB" sz="1400" b="1" dirty="0">
                <a:solidFill>
                  <a:srgbClr val="00B0F0"/>
                </a:solidFill>
              </a:rPr>
              <a:t>compass</a:t>
            </a:r>
            <a:r>
              <a:rPr lang="en-GB" sz="1400" dirty="0"/>
              <a:t> to work out which way the </a:t>
            </a:r>
            <a:r>
              <a:rPr lang="en-GB" sz="1400" b="1" dirty="0">
                <a:solidFill>
                  <a:srgbClr val="00B0F0"/>
                </a:solidFill>
              </a:rPr>
              <a:t>windows are facing (the aspect). </a:t>
            </a:r>
            <a:r>
              <a:rPr lang="en-GB" sz="1400" dirty="0"/>
              <a:t>This is important as it can show which direction the Sun will be.</a:t>
            </a:r>
          </a:p>
          <a:p>
            <a:pPr marL="342900" indent="-342900">
              <a:lnSpc>
                <a:spcPct val="120000"/>
              </a:lnSpc>
              <a:buFont typeface="+mj-lt"/>
              <a:buAutoNum type="arabicPeriod"/>
            </a:pPr>
            <a:r>
              <a:rPr lang="en-GB" sz="1400" dirty="0"/>
              <a:t>Count the number of windows in the room. Then count the number of windows that can be opened.</a:t>
            </a:r>
          </a:p>
          <a:p>
            <a:pPr marL="342900" indent="-342900">
              <a:lnSpc>
                <a:spcPct val="120000"/>
              </a:lnSpc>
              <a:buFont typeface="+mj-lt"/>
              <a:buAutoNum type="arabicPeriod"/>
            </a:pPr>
            <a:r>
              <a:rPr lang="en-GB" sz="1400" dirty="0"/>
              <a:t>If there are radiators in the room, count those up to.</a:t>
            </a:r>
          </a:p>
          <a:p>
            <a:pPr marL="342900" indent="-342900">
              <a:lnSpc>
                <a:spcPct val="120000"/>
              </a:lnSpc>
              <a:buFont typeface="+mj-lt"/>
              <a:buAutoNum type="arabicPeriod"/>
            </a:pPr>
            <a:r>
              <a:rPr lang="en-GB" sz="1400" dirty="0"/>
              <a:t>Tally the number of electrical sources in the room such as smart boards, computers and printers.</a:t>
            </a:r>
          </a:p>
          <a:p>
            <a:pPr marL="342900" indent="-342900">
              <a:lnSpc>
                <a:spcPct val="120000"/>
              </a:lnSpc>
              <a:buFont typeface="+mj-lt"/>
              <a:buAutoNum type="arabicPeriod"/>
            </a:pPr>
            <a:r>
              <a:rPr lang="en-GB" sz="1400" dirty="0"/>
              <a:t>Finally, look for any evidence of air conditioning, vents in the ceiling, an air conditioning unit, air conditioning controls on the wall. The teacher in the room may know.</a:t>
            </a:r>
          </a:p>
          <a:p>
            <a:pPr>
              <a:lnSpc>
                <a:spcPct val="120000"/>
              </a:lnSpc>
            </a:pPr>
            <a:endParaRPr lang="en-GB" sz="1400" dirty="0"/>
          </a:p>
        </p:txBody>
      </p:sp>
      <p:graphicFrame>
        <p:nvGraphicFramePr>
          <p:cNvPr id="5" name="Content Placeholder 4">
            <a:extLst>
              <a:ext uri="{FF2B5EF4-FFF2-40B4-BE49-F238E27FC236}">
                <a16:creationId xmlns:a16="http://schemas.microsoft.com/office/drawing/2014/main" id="{CC7B6E0E-5447-EB1C-344C-15F82D851EE3}"/>
              </a:ext>
            </a:extLst>
          </p:cNvPr>
          <p:cNvGraphicFramePr>
            <a:graphicFrameLocks noGrp="1"/>
          </p:cNvGraphicFramePr>
          <p:nvPr>
            <p:ph sz="half" idx="2"/>
            <p:extLst>
              <p:ext uri="{D42A27DB-BD31-4B8C-83A1-F6EECF244321}">
                <p14:modId xmlns:p14="http://schemas.microsoft.com/office/powerpoint/2010/main" val="3469711688"/>
              </p:ext>
            </p:extLst>
          </p:nvPr>
        </p:nvGraphicFramePr>
        <p:xfrm>
          <a:off x="4351649" y="1288127"/>
          <a:ext cx="4672087" cy="3216280"/>
        </p:xfrm>
        <a:graphic>
          <a:graphicData uri="http://schemas.openxmlformats.org/drawingml/2006/table">
            <a:tbl>
              <a:tblPr/>
              <a:tblGrid>
                <a:gridCol w="427630">
                  <a:extLst>
                    <a:ext uri="{9D8B030D-6E8A-4147-A177-3AD203B41FA5}">
                      <a16:colId xmlns:a16="http://schemas.microsoft.com/office/drawing/2014/main" val="2668426792"/>
                    </a:ext>
                  </a:extLst>
                </a:gridCol>
                <a:gridCol w="664192">
                  <a:extLst>
                    <a:ext uri="{9D8B030D-6E8A-4147-A177-3AD203B41FA5}">
                      <a16:colId xmlns:a16="http://schemas.microsoft.com/office/drawing/2014/main" val="605691003"/>
                    </a:ext>
                  </a:extLst>
                </a:gridCol>
                <a:gridCol w="545910">
                  <a:extLst>
                    <a:ext uri="{9D8B030D-6E8A-4147-A177-3AD203B41FA5}">
                      <a16:colId xmlns:a16="http://schemas.microsoft.com/office/drawing/2014/main" val="806319625"/>
                    </a:ext>
                  </a:extLst>
                </a:gridCol>
                <a:gridCol w="562939">
                  <a:extLst>
                    <a:ext uri="{9D8B030D-6E8A-4147-A177-3AD203B41FA5}">
                      <a16:colId xmlns:a16="http://schemas.microsoft.com/office/drawing/2014/main" val="1136687030"/>
                    </a:ext>
                  </a:extLst>
                </a:gridCol>
                <a:gridCol w="617854">
                  <a:extLst>
                    <a:ext uri="{9D8B030D-6E8A-4147-A177-3AD203B41FA5}">
                      <a16:colId xmlns:a16="http://schemas.microsoft.com/office/drawing/2014/main" val="3692907201"/>
                    </a:ext>
                  </a:extLst>
                </a:gridCol>
                <a:gridCol w="617854">
                  <a:extLst>
                    <a:ext uri="{9D8B030D-6E8A-4147-A177-3AD203B41FA5}">
                      <a16:colId xmlns:a16="http://schemas.microsoft.com/office/drawing/2014/main" val="3674126033"/>
                    </a:ext>
                  </a:extLst>
                </a:gridCol>
                <a:gridCol w="630654">
                  <a:extLst>
                    <a:ext uri="{9D8B030D-6E8A-4147-A177-3AD203B41FA5}">
                      <a16:colId xmlns:a16="http://schemas.microsoft.com/office/drawing/2014/main" val="3291376442"/>
                    </a:ext>
                  </a:extLst>
                </a:gridCol>
                <a:gridCol w="605054">
                  <a:extLst>
                    <a:ext uri="{9D8B030D-6E8A-4147-A177-3AD203B41FA5}">
                      <a16:colId xmlns:a16="http://schemas.microsoft.com/office/drawing/2014/main" val="2394477995"/>
                    </a:ext>
                  </a:extLst>
                </a:gridCol>
              </a:tblGrid>
              <a:tr h="1210420">
                <a:tc>
                  <a:txBody>
                    <a:bodyPr/>
                    <a:lstStyle/>
                    <a:p>
                      <a:pPr algn="ctr" fontAlgn="b"/>
                      <a:r>
                        <a:rPr lang="en-GB" sz="1000" b="0" i="0" u="none" strike="noStrike" dirty="0">
                          <a:solidFill>
                            <a:srgbClr val="000000"/>
                          </a:solidFill>
                          <a:effectLst/>
                          <a:highlight>
                            <a:srgbClr val="94DCF8"/>
                          </a:highlight>
                          <a:latin typeface="Aptos Narrow" panose="020B0004020202020204" pitchFamily="34" charset="0"/>
                        </a:rPr>
                        <a:t>Room number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DCF8"/>
                    </a:solidFill>
                  </a:tcPr>
                </a:tc>
                <a:tc>
                  <a:txBody>
                    <a:bodyPr/>
                    <a:lstStyle/>
                    <a:p>
                      <a:pPr algn="ctr" fontAlgn="b"/>
                      <a:r>
                        <a:rPr lang="en-GB" sz="1000" b="0" i="0" u="none" strike="noStrike" dirty="0">
                          <a:solidFill>
                            <a:srgbClr val="000000"/>
                          </a:solidFill>
                          <a:effectLst/>
                          <a:highlight>
                            <a:srgbClr val="94DCF8"/>
                          </a:highlight>
                          <a:latin typeface="Aptos Narrow" panose="020B0004020202020204" pitchFamily="34" charset="0"/>
                        </a:rPr>
                        <a:t>Temperature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DCF8"/>
                    </a:solidFill>
                  </a:tcPr>
                </a:tc>
                <a:tc>
                  <a:txBody>
                    <a:bodyPr/>
                    <a:lstStyle/>
                    <a:p>
                      <a:pPr algn="ctr" fontAlgn="b"/>
                      <a:r>
                        <a:rPr lang="en-GB" sz="1000" b="0" i="0" u="none" strike="noStrike" dirty="0">
                          <a:solidFill>
                            <a:srgbClr val="000000"/>
                          </a:solidFill>
                          <a:effectLst/>
                          <a:highlight>
                            <a:srgbClr val="94DCF8"/>
                          </a:highlight>
                          <a:latin typeface="Aptos Narrow" panose="020B0004020202020204" pitchFamily="34" charset="0"/>
                        </a:rPr>
                        <a:t>Aspect of windows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DCF8"/>
                    </a:solidFill>
                  </a:tcPr>
                </a:tc>
                <a:tc>
                  <a:txBody>
                    <a:bodyPr/>
                    <a:lstStyle/>
                    <a:p>
                      <a:pPr algn="ctr" fontAlgn="b"/>
                      <a:r>
                        <a:rPr lang="en-GB" sz="1000" b="0" i="0" u="none" strike="noStrike" dirty="0">
                          <a:solidFill>
                            <a:srgbClr val="000000"/>
                          </a:solidFill>
                          <a:effectLst/>
                          <a:highlight>
                            <a:srgbClr val="94DCF8"/>
                          </a:highlight>
                          <a:latin typeface="Aptos Narrow" panose="020B0004020202020204" pitchFamily="34" charset="0"/>
                        </a:rPr>
                        <a:t>Number of windows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DCF8"/>
                    </a:solidFill>
                  </a:tcPr>
                </a:tc>
                <a:tc>
                  <a:txBody>
                    <a:bodyPr/>
                    <a:lstStyle/>
                    <a:p>
                      <a:pPr algn="ctr" fontAlgn="b"/>
                      <a:r>
                        <a:rPr lang="en-GB" sz="1000" b="0" i="0" u="none" strike="noStrike" dirty="0">
                          <a:solidFill>
                            <a:srgbClr val="000000"/>
                          </a:solidFill>
                          <a:effectLst/>
                          <a:highlight>
                            <a:srgbClr val="94DCF8"/>
                          </a:highlight>
                          <a:latin typeface="Aptos Narrow" panose="020B0004020202020204" pitchFamily="34" charset="0"/>
                        </a:rPr>
                        <a:t>Number of openable windows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DCF8"/>
                    </a:solidFill>
                  </a:tcPr>
                </a:tc>
                <a:tc>
                  <a:txBody>
                    <a:bodyPr/>
                    <a:lstStyle/>
                    <a:p>
                      <a:pPr algn="ctr" fontAlgn="b"/>
                      <a:r>
                        <a:rPr lang="en-GB" sz="1000" b="0" i="0" u="none" strike="noStrike">
                          <a:solidFill>
                            <a:srgbClr val="000000"/>
                          </a:solidFill>
                          <a:effectLst/>
                          <a:highlight>
                            <a:srgbClr val="94DCF8"/>
                          </a:highlight>
                          <a:latin typeface="Aptos Narrow" panose="020B0004020202020204" pitchFamily="34" charset="0"/>
                        </a:rPr>
                        <a:t>Number of exposed radiators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DCF8"/>
                    </a:solidFill>
                  </a:tcPr>
                </a:tc>
                <a:tc>
                  <a:txBody>
                    <a:bodyPr/>
                    <a:lstStyle/>
                    <a:p>
                      <a:pPr algn="ctr" fontAlgn="b"/>
                      <a:r>
                        <a:rPr lang="en-GB" sz="1000" b="0" i="0" u="none" strike="noStrike" dirty="0">
                          <a:solidFill>
                            <a:srgbClr val="000000"/>
                          </a:solidFill>
                          <a:effectLst/>
                          <a:highlight>
                            <a:srgbClr val="94DCF8"/>
                          </a:highlight>
                          <a:latin typeface="Aptos Narrow" panose="020B0004020202020204" pitchFamily="34" charset="0"/>
                        </a:rPr>
                        <a:t>Number of sources of heat in the room (e.g. computers, smart boards)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DCF8"/>
                    </a:solidFill>
                  </a:tcPr>
                </a:tc>
                <a:tc>
                  <a:txBody>
                    <a:bodyPr/>
                    <a:lstStyle/>
                    <a:p>
                      <a:pPr algn="ctr" fontAlgn="b"/>
                      <a:r>
                        <a:rPr lang="en-GB" sz="1000" b="0" i="0" u="none" strike="noStrike" dirty="0">
                          <a:solidFill>
                            <a:srgbClr val="000000"/>
                          </a:solidFill>
                          <a:effectLst/>
                          <a:highlight>
                            <a:srgbClr val="94DCF8"/>
                          </a:highlight>
                          <a:latin typeface="Aptos Narrow" panose="020B0004020202020204" pitchFamily="34" charset="0"/>
                        </a:rPr>
                        <a:t>Air conditioned?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DCF8"/>
                    </a:solidFill>
                  </a:tcPr>
                </a:tc>
                <a:extLst>
                  <a:ext uri="{0D108BD9-81ED-4DB2-BD59-A6C34878D82A}">
                    <a16:rowId xmlns:a16="http://schemas.microsoft.com/office/drawing/2014/main" val="1054744843"/>
                  </a:ext>
                </a:extLst>
              </a:tr>
              <a:tr h="200586">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dirty="0">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dirty="0">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dirty="0">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dirty="0">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6723939"/>
                  </a:ext>
                </a:extLst>
              </a:tr>
              <a:tr h="200586">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7916383"/>
                  </a:ext>
                </a:extLst>
              </a:tr>
              <a:tr h="200586">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2893484"/>
                  </a:ext>
                </a:extLst>
              </a:tr>
              <a:tr h="200586">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dirty="0">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9676102"/>
                  </a:ext>
                </a:extLst>
              </a:tr>
              <a:tr h="200586">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3147502"/>
                  </a:ext>
                </a:extLst>
              </a:tr>
              <a:tr h="200586">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0828833"/>
                  </a:ext>
                </a:extLst>
              </a:tr>
              <a:tr h="200586">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dirty="0">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9078565"/>
                  </a:ext>
                </a:extLst>
              </a:tr>
              <a:tr h="200586">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9263622"/>
                  </a:ext>
                </a:extLst>
              </a:tr>
              <a:tr h="200586">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0580107"/>
                  </a:ext>
                </a:extLst>
              </a:tr>
              <a:tr h="200586">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dirty="0">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9406495"/>
                  </a:ext>
                </a:extLst>
              </a:tr>
            </a:tbl>
          </a:graphicData>
        </a:graphic>
      </p:graphicFrame>
    </p:spTree>
    <p:extLst>
      <p:ext uri="{BB962C8B-B14F-4D97-AF65-F5344CB8AC3E}">
        <p14:creationId xmlns:p14="http://schemas.microsoft.com/office/powerpoint/2010/main" val="2306277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oung girl holding sign">
            <a:extLst>
              <a:ext uri="{FF2B5EF4-FFF2-40B4-BE49-F238E27FC236}">
                <a16:creationId xmlns:a16="http://schemas.microsoft.com/office/drawing/2014/main" id="{000FE7EC-9044-881C-8A58-B169634454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961" y="125302"/>
            <a:ext cx="2705516" cy="4335557"/>
          </a:xfrm>
          <a:prstGeom prst="rect">
            <a:avLst/>
          </a:prstGeom>
          <a:effectLst>
            <a:outerShdw blurRad="76200" dir="13500000" sy="23000" kx="1200000" algn="br" rotWithShape="0">
              <a:prstClr val="black">
                <a:alpha val="20000"/>
              </a:prstClr>
            </a:outerShdw>
          </a:effectLst>
        </p:spPr>
      </p:pic>
      <p:sp>
        <p:nvSpPr>
          <p:cNvPr id="3" name="TextBox 2">
            <a:extLst>
              <a:ext uri="{FF2B5EF4-FFF2-40B4-BE49-F238E27FC236}">
                <a16:creationId xmlns:a16="http://schemas.microsoft.com/office/drawing/2014/main" id="{9B804C2B-1636-2629-DE96-8C0486E4553F}"/>
              </a:ext>
            </a:extLst>
          </p:cNvPr>
          <p:cNvSpPr txBox="1"/>
          <p:nvPr/>
        </p:nvSpPr>
        <p:spPr>
          <a:xfrm>
            <a:off x="1034699" y="1116566"/>
            <a:ext cx="1196240" cy="1277273"/>
          </a:xfrm>
          <a:prstGeom prst="rect">
            <a:avLst/>
          </a:prstGeom>
          <a:noFill/>
        </p:spPr>
        <p:txBody>
          <a:bodyPr wrap="square" rtlCol="0">
            <a:spAutoFit/>
          </a:bodyPr>
          <a:lstStyle/>
          <a:p>
            <a:r>
              <a:rPr lang="en-GB" sz="1100" b="1" dirty="0"/>
              <a:t>Simply record the temperature in 3 to 4 rooms every hour across the course of a day – What happens?</a:t>
            </a:r>
          </a:p>
        </p:txBody>
      </p:sp>
      <p:sp>
        <p:nvSpPr>
          <p:cNvPr id="4" name="TextBox 3">
            <a:extLst>
              <a:ext uri="{FF2B5EF4-FFF2-40B4-BE49-F238E27FC236}">
                <a16:creationId xmlns:a16="http://schemas.microsoft.com/office/drawing/2014/main" id="{8A0573F9-DC67-47C1-7C7E-02A4FE877A6A}"/>
              </a:ext>
            </a:extLst>
          </p:cNvPr>
          <p:cNvSpPr txBox="1"/>
          <p:nvPr/>
        </p:nvSpPr>
        <p:spPr>
          <a:xfrm>
            <a:off x="2065361" y="39348"/>
            <a:ext cx="7040477" cy="1077218"/>
          </a:xfrm>
          <a:prstGeom prst="rect">
            <a:avLst/>
          </a:prstGeom>
          <a:noFill/>
        </p:spPr>
        <p:txBody>
          <a:bodyPr wrap="square" rtlCol="0">
            <a:spAutoFit/>
          </a:bodyPr>
          <a:lstStyle/>
          <a:p>
            <a:r>
              <a:rPr lang="en-GB" sz="3200" b="1" u="sng" dirty="0">
                <a:solidFill>
                  <a:srgbClr val="582C83"/>
                </a:solidFill>
              </a:rPr>
              <a:t>Possible Approach 2 – how temperature changes in rooms during a day.</a:t>
            </a:r>
          </a:p>
        </p:txBody>
      </p:sp>
      <p:graphicFrame>
        <p:nvGraphicFramePr>
          <p:cNvPr id="7" name="Table 6">
            <a:extLst>
              <a:ext uri="{FF2B5EF4-FFF2-40B4-BE49-F238E27FC236}">
                <a16:creationId xmlns:a16="http://schemas.microsoft.com/office/drawing/2014/main" id="{4D176AE8-E94E-72A0-7CCA-90C892714095}"/>
              </a:ext>
            </a:extLst>
          </p:cNvPr>
          <p:cNvGraphicFramePr>
            <a:graphicFrameLocks noGrp="1"/>
          </p:cNvGraphicFramePr>
          <p:nvPr>
            <p:extLst>
              <p:ext uri="{D42A27DB-BD31-4B8C-83A1-F6EECF244321}">
                <p14:modId xmlns:p14="http://schemas.microsoft.com/office/powerpoint/2010/main" val="3331471080"/>
              </p:ext>
            </p:extLst>
          </p:nvPr>
        </p:nvGraphicFramePr>
        <p:xfrm>
          <a:off x="2675340" y="1244278"/>
          <a:ext cx="6350000" cy="2108710"/>
        </p:xfrm>
        <a:graphic>
          <a:graphicData uri="http://schemas.openxmlformats.org/drawingml/2006/table">
            <a:tbl>
              <a:tblPr/>
              <a:tblGrid>
                <a:gridCol w="635000">
                  <a:extLst>
                    <a:ext uri="{9D8B030D-6E8A-4147-A177-3AD203B41FA5}">
                      <a16:colId xmlns:a16="http://schemas.microsoft.com/office/drawing/2014/main" val="365054203"/>
                    </a:ext>
                  </a:extLst>
                </a:gridCol>
                <a:gridCol w="635000">
                  <a:extLst>
                    <a:ext uri="{9D8B030D-6E8A-4147-A177-3AD203B41FA5}">
                      <a16:colId xmlns:a16="http://schemas.microsoft.com/office/drawing/2014/main" val="3147011476"/>
                    </a:ext>
                  </a:extLst>
                </a:gridCol>
                <a:gridCol w="635000">
                  <a:extLst>
                    <a:ext uri="{9D8B030D-6E8A-4147-A177-3AD203B41FA5}">
                      <a16:colId xmlns:a16="http://schemas.microsoft.com/office/drawing/2014/main" val="1740470834"/>
                    </a:ext>
                  </a:extLst>
                </a:gridCol>
                <a:gridCol w="635000">
                  <a:extLst>
                    <a:ext uri="{9D8B030D-6E8A-4147-A177-3AD203B41FA5}">
                      <a16:colId xmlns:a16="http://schemas.microsoft.com/office/drawing/2014/main" val="1893138768"/>
                    </a:ext>
                  </a:extLst>
                </a:gridCol>
                <a:gridCol w="635000">
                  <a:extLst>
                    <a:ext uri="{9D8B030D-6E8A-4147-A177-3AD203B41FA5}">
                      <a16:colId xmlns:a16="http://schemas.microsoft.com/office/drawing/2014/main" val="2723427122"/>
                    </a:ext>
                  </a:extLst>
                </a:gridCol>
                <a:gridCol w="635000">
                  <a:extLst>
                    <a:ext uri="{9D8B030D-6E8A-4147-A177-3AD203B41FA5}">
                      <a16:colId xmlns:a16="http://schemas.microsoft.com/office/drawing/2014/main" val="4256832743"/>
                    </a:ext>
                  </a:extLst>
                </a:gridCol>
                <a:gridCol w="635000">
                  <a:extLst>
                    <a:ext uri="{9D8B030D-6E8A-4147-A177-3AD203B41FA5}">
                      <a16:colId xmlns:a16="http://schemas.microsoft.com/office/drawing/2014/main" val="1587747659"/>
                    </a:ext>
                  </a:extLst>
                </a:gridCol>
                <a:gridCol w="635000">
                  <a:extLst>
                    <a:ext uri="{9D8B030D-6E8A-4147-A177-3AD203B41FA5}">
                      <a16:colId xmlns:a16="http://schemas.microsoft.com/office/drawing/2014/main" val="1170703717"/>
                    </a:ext>
                  </a:extLst>
                </a:gridCol>
                <a:gridCol w="547048">
                  <a:extLst>
                    <a:ext uri="{9D8B030D-6E8A-4147-A177-3AD203B41FA5}">
                      <a16:colId xmlns:a16="http://schemas.microsoft.com/office/drawing/2014/main" val="1768417302"/>
                    </a:ext>
                  </a:extLst>
                </a:gridCol>
                <a:gridCol w="722952">
                  <a:extLst>
                    <a:ext uri="{9D8B030D-6E8A-4147-A177-3AD203B41FA5}">
                      <a16:colId xmlns:a16="http://schemas.microsoft.com/office/drawing/2014/main" val="4085729430"/>
                    </a:ext>
                  </a:extLst>
                </a:gridCol>
              </a:tblGrid>
              <a:tr h="365760">
                <a:tc>
                  <a:txBody>
                    <a:bodyPr/>
                    <a:lstStyle/>
                    <a:p>
                      <a:pPr algn="ctr" fontAlgn="b">
                        <a:lnSpc>
                          <a:spcPct val="100000"/>
                        </a:lnSpc>
                      </a:pPr>
                      <a:r>
                        <a:rPr lang="en-GB" sz="1100" b="0" i="0" u="none" strike="noStrike" dirty="0">
                          <a:solidFill>
                            <a:srgbClr val="000000"/>
                          </a:solidFill>
                          <a:effectLst/>
                          <a:highlight>
                            <a:srgbClr val="94DCF8"/>
                          </a:highlight>
                          <a:latin typeface="Aptos Narrow" panose="020B0004020202020204" pitchFamily="34" charset="0"/>
                        </a:rPr>
                        <a:t>Room number</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DCF8"/>
                    </a:solidFill>
                  </a:tcPr>
                </a:tc>
                <a:tc>
                  <a:txBody>
                    <a:bodyPr/>
                    <a:lstStyle/>
                    <a:p>
                      <a:pPr algn="ctr" fontAlgn="b">
                        <a:lnSpc>
                          <a:spcPct val="100000"/>
                        </a:lnSpc>
                      </a:pPr>
                      <a:endParaRPr lang="en-GB" sz="1100" b="0" i="0" u="none" strike="noStrike" dirty="0">
                        <a:solidFill>
                          <a:srgbClr val="000000"/>
                        </a:solidFill>
                        <a:effectLst/>
                        <a:highlight>
                          <a:srgbClr val="94DCF8"/>
                        </a:highlight>
                        <a:latin typeface="Aptos Narrow" panose="020B0004020202020204" pitchFamily="34" charset="0"/>
                      </a:endParaRPr>
                    </a:p>
                    <a:p>
                      <a:pPr algn="ctr" fontAlgn="b">
                        <a:lnSpc>
                          <a:spcPct val="100000"/>
                        </a:lnSpc>
                      </a:pPr>
                      <a:r>
                        <a:rPr lang="en-GB" sz="1100" b="0" i="0" u="none" strike="noStrike" dirty="0">
                          <a:solidFill>
                            <a:srgbClr val="000000"/>
                          </a:solidFill>
                          <a:effectLst/>
                          <a:highlight>
                            <a:srgbClr val="94DCF8"/>
                          </a:highlight>
                          <a:latin typeface="Aptos Narrow" panose="020B0004020202020204" pitchFamily="34" charset="0"/>
                        </a:rPr>
                        <a:t>08:00</a:t>
                      </a:r>
                    </a:p>
                    <a:p>
                      <a:pPr algn="ctr" fontAlgn="b">
                        <a:lnSpc>
                          <a:spcPct val="100000"/>
                        </a:lnSpc>
                      </a:pPr>
                      <a:endParaRPr lang="en-GB" sz="1100" b="0" i="0" u="none" strike="noStrike" dirty="0">
                        <a:solidFill>
                          <a:srgbClr val="000000"/>
                        </a:solidFill>
                        <a:effectLst/>
                        <a:highlight>
                          <a:srgbClr val="94DCF8"/>
                        </a:highlight>
                        <a:latin typeface="Aptos Narrow" panose="020B0004020202020204" pitchFamily="34" charset="0"/>
                      </a:endParaRP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DCF8"/>
                    </a:solidFill>
                  </a:tcPr>
                </a:tc>
                <a:tc>
                  <a:txBody>
                    <a:bodyPr/>
                    <a:lstStyle/>
                    <a:p>
                      <a:pPr algn="ctr" fontAlgn="b">
                        <a:lnSpc>
                          <a:spcPct val="100000"/>
                        </a:lnSpc>
                      </a:pPr>
                      <a:r>
                        <a:rPr lang="en-GB" sz="1100" b="0" i="0" u="none" strike="noStrike" dirty="0">
                          <a:solidFill>
                            <a:srgbClr val="000000"/>
                          </a:solidFill>
                          <a:effectLst/>
                          <a:highlight>
                            <a:srgbClr val="94DCF8"/>
                          </a:highlight>
                          <a:latin typeface="Aptos Narrow" panose="020B0004020202020204" pitchFamily="34" charset="0"/>
                        </a:rPr>
                        <a:t>09:00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DCF8"/>
                    </a:solidFill>
                  </a:tcPr>
                </a:tc>
                <a:tc>
                  <a:txBody>
                    <a:bodyPr/>
                    <a:lstStyle/>
                    <a:p>
                      <a:pPr algn="ctr" fontAlgn="b">
                        <a:lnSpc>
                          <a:spcPct val="100000"/>
                        </a:lnSpc>
                      </a:pPr>
                      <a:r>
                        <a:rPr lang="en-GB" sz="1100" b="0" i="0" u="none" strike="noStrike" dirty="0">
                          <a:solidFill>
                            <a:srgbClr val="000000"/>
                          </a:solidFill>
                          <a:effectLst/>
                          <a:highlight>
                            <a:srgbClr val="94DCF8"/>
                          </a:highlight>
                          <a:latin typeface="Aptos Narrow" panose="020B0004020202020204" pitchFamily="34" charset="0"/>
                        </a:rPr>
                        <a:t>10:00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DCF8"/>
                    </a:solidFill>
                  </a:tcPr>
                </a:tc>
                <a:tc>
                  <a:txBody>
                    <a:bodyPr/>
                    <a:lstStyle/>
                    <a:p>
                      <a:pPr algn="ctr" fontAlgn="b">
                        <a:lnSpc>
                          <a:spcPct val="100000"/>
                        </a:lnSpc>
                      </a:pPr>
                      <a:r>
                        <a:rPr lang="en-GB" sz="1100" b="0" i="0" u="none" strike="noStrike" dirty="0">
                          <a:solidFill>
                            <a:srgbClr val="000000"/>
                          </a:solidFill>
                          <a:effectLst/>
                          <a:highlight>
                            <a:srgbClr val="94DCF8"/>
                          </a:highlight>
                          <a:latin typeface="Aptos Narrow" panose="020B0004020202020204" pitchFamily="34" charset="0"/>
                        </a:rPr>
                        <a:t>11:00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DCF8"/>
                    </a:solidFill>
                  </a:tcPr>
                </a:tc>
                <a:tc>
                  <a:txBody>
                    <a:bodyPr/>
                    <a:lstStyle/>
                    <a:p>
                      <a:pPr algn="ctr" fontAlgn="b">
                        <a:lnSpc>
                          <a:spcPct val="100000"/>
                        </a:lnSpc>
                      </a:pPr>
                      <a:r>
                        <a:rPr lang="en-GB" sz="1100" b="0" i="0" u="none" strike="noStrike" dirty="0">
                          <a:solidFill>
                            <a:srgbClr val="000000"/>
                          </a:solidFill>
                          <a:effectLst/>
                          <a:highlight>
                            <a:srgbClr val="94DCF8"/>
                          </a:highlight>
                          <a:latin typeface="Aptos Narrow" panose="020B0004020202020204" pitchFamily="34" charset="0"/>
                        </a:rPr>
                        <a:t>12:00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DCF8"/>
                    </a:solidFill>
                  </a:tcPr>
                </a:tc>
                <a:tc>
                  <a:txBody>
                    <a:bodyPr/>
                    <a:lstStyle/>
                    <a:p>
                      <a:pPr algn="ctr" fontAlgn="b">
                        <a:lnSpc>
                          <a:spcPct val="100000"/>
                        </a:lnSpc>
                      </a:pPr>
                      <a:r>
                        <a:rPr lang="en-GB" sz="1100" b="0" i="0" u="none" strike="noStrike" dirty="0">
                          <a:solidFill>
                            <a:srgbClr val="000000"/>
                          </a:solidFill>
                          <a:effectLst/>
                          <a:highlight>
                            <a:srgbClr val="94DCF8"/>
                          </a:highlight>
                          <a:latin typeface="Aptos Narrow" panose="020B0004020202020204" pitchFamily="34" charset="0"/>
                        </a:rPr>
                        <a:t>13:00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DCF8"/>
                    </a:solidFill>
                  </a:tcPr>
                </a:tc>
                <a:tc>
                  <a:txBody>
                    <a:bodyPr/>
                    <a:lstStyle/>
                    <a:p>
                      <a:pPr algn="ctr" fontAlgn="b">
                        <a:lnSpc>
                          <a:spcPct val="100000"/>
                        </a:lnSpc>
                      </a:pPr>
                      <a:r>
                        <a:rPr lang="en-GB" sz="1100" b="0" i="0" u="none" strike="noStrike" dirty="0">
                          <a:solidFill>
                            <a:srgbClr val="000000"/>
                          </a:solidFill>
                          <a:effectLst/>
                          <a:highlight>
                            <a:srgbClr val="94DCF8"/>
                          </a:highlight>
                          <a:latin typeface="Aptos Narrow" panose="020B0004020202020204" pitchFamily="34" charset="0"/>
                        </a:rPr>
                        <a:t>14:00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DCF8"/>
                    </a:solidFill>
                  </a:tcPr>
                </a:tc>
                <a:tc>
                  <a:txBody>
                    <a:bodyPr/>
                    <a:lstStyle/>
                    <a:p>
                      <a:pPr algn="ctr" fontAlgn="b">
                        <a:lnSpc>
                          <a:spcPct val="100000"/>
                        </a:lnSpc>
                      </a:pPr>
                      <a:r>
                        <a:rPr lang="en-GB" sz="1100" b="0" i="0" u="none" strike="noStrike" dirty="0">
                          <a:solidFill>
                            <a:srgbClr val="000000"/>
                          </a:solidFill>
                          <a:effectLst/>
                          <a:highlight>
                            <a:srgbClr val="94DCF8"/>
                          </a:highlight>
                          <a:latin typeface="Aptos Narrow" panose="020B0004020202020204" pitchFamily="34" charset="0"/>
                        </a:rPr>
                        <a:t>15:00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DCF8"/>
                    </a:solidFill>
                  </a:tcPr>
                </a:tc>
                <a:tc>
                  <a:txBody>
                    <a:bodyPr/>
                    <a:lstStyle/>
                    <a:p>
                      <a:pPr algn="ctr" fontAlgn="b">
                        <a:lnSpc>
                          <a:spcPct val="100000"/>
                        </a:lnSpc>
                      </a:pPr>
                      <a:r>
                        <a:rPr lang="en-GB" sz="1100" b="0" i="0" u="none" strike="noStrike" dirty="0">
                          <a:solidFill>
                            <a:srgbClr val="000000"/>
                          </a:solidFill>
                          <a:effectLst/>
                          <a:highlight>
                            <a:srgbClr val="94DCF8"/>
                          </a:highlight>
                          <a:latin typeface="Aptos Narrow" panose="020B0004020202020204" pitchFamily="34" charset="0"/>
                        </a:rPr>
                        <a:t>16:00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DCF8"/>
                    </a:solidFill>
                  </a:tcPr>
                </a:tc>
                <a:extLst>
                  <a:ext uri="{0D108BD9-81ED-4DB2-BD59-A6C34878D82A}">
                    <a16:rowId xmlns:a16="http://schemas.microsoft.com/office/drawing/2014/main" val="3716498428"/>
                  </a:ext>
                </a:extLst>
              </a:tr>
              <a:tr h="182880">
                <a:tc>
                  <a:txBody>
                    <a:bodyPr/>
                    <a:lstStyle/>
                    <a:p>
                      <a:pPr algn="l" fontAlgn="b">
                        <a:lnSpc>
                          <a:spcPct val="300000"/>
                        </a:lnSpc>
                      </a:pPr>
                      <a:r>
                        <a:rPr lang="en-GB" sz="1100" b="0" i="0" u="none" strike="noStrike">
                          <a:solidFill>
                            <a:srgbClr val="000000"/>
                          </a:solidFill>
                          <a:effectLst/>
                          <a:latin typeface="Aptos Narrow" panose="020B000402020202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lnSpc>
                          <a:spcPct val="300000"/>
                        </a:lnSpc>
                      </a:pPr>
                      <a:r>
                        <a:rPr lang="en-GB" sz="1100" b="0" i="0" u="none" strike="noStrike" dirty="0">
                          <a:solidFill>
                            <a:srgbClr val="000000"/>
                          </a:solidFill>
                          <a:effectLst/>
                          <a:latin typeface="Aptos Narrow" panose="020B000402020202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lnSpc>
                          <a:spcPct val="300000"/>
                        </a:lnSpc>
                      </a:pPr>
                      <a:r>
                        <a:rPr lang="en-GB" sz="1100" b="0" i="0" u="none" strike="noStrike">
                          <a:solidFill>
                            <a:srgbClr val="000000"/>
                          </a:solidFill>
                          <a:effectLst/>
                          <a:latin typeface="Aptos Narrow" panose="020B000402020202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lnSpc>
                          <a:spcPct val="300000"/>
                        </a:lnSpc>
                      </a:pPr>
                      <a:r>
                        <a:rPr lang="en-GB" sz="1100" b="0" i="0" u="none" strike="noStrike">
                          <a:solidFill>
                            <a:srgbClr val="000000"/>
                          </a:solidFill>
                          <a:effectLst/>
                          <a:latin typeface="Aptos Narrow" panose="020B000402020202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lnSpc>
                          <a:spcPct val="300000"/>
                        </a:lnSpc>
                      </a:pPr>
                      <a:r>
                        <a:rPr lang="en-GB" sz="1100" b="0" i="0" u="none" strike="noStrike" dirty="0">
                          <a:solidFill>
                            <a:srgbClr val="000000"/>
                          </a:solidFill>
                          <a:effectLst/>
                          <a:latin typeface="Aptos Narrow" panose="020B000402020202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lnSpc>
                          <a:spcPct val="300000"/>
                        </a:lnSpc>
                      </a:pPr>
                      <a:r>
                        <a:rPr lang="en-GB" sz="1100" b="0" i="0" u="none" strike="noStrike" dirty="0">
                          <a:solidFill>
                            <a:srgbClr val="000000"/>
                          </a:solidFill>
                          <a:effectLst/>
                          <a:latin typeface="Aptos Narrow" panose="020B000402020202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lnSpc>
                          <a:spcPct val="300000"/>
                        </a:lnSpc>
                      </a:pPr>
                      <a:r>
                        <a:rPr lang="en-GB" sz="1100" b="0" i="0" u="none" strike="noStrike" dirty="0">
                          <a:solidFill>
                            <a:srgbClr val="000000"/>
                          </a:solidFill>
                          <a:effectLst/>
                          <a:latin typeface="Aptos Narrow" panose="020B000402020202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lnSpc>
                          <a:spcPct val="300000"/>
                        </a:lnSpc>
                      </a:pPr>
                      <a:r>
                        <a:rPr lang="en-GB" sz="1100" b="0" i="0" u="none" strike="noStrike" dirty="0">
                          <a:solidFill>
                            <a:srgbClr val="000000"/>
                          </a:solidFill>
                          <a:effectLst/>
                          <a:latin typeface="Aptos Narrow" panose="020B000402020202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lnSpc>
                          <a:spcPct val="300000"/>
                        </a:lnSpc>
                      </a:pPr>
                      <a:r>
                        <a:rPr lang="en-GB" sz="1100" b="0" i="0" u="none" strike="noStrike">
                          <a:solidFill>
                            <a:srgbClr val="000000"/>
                          </a:solidFill>
                          <a:effectLst/>
                          <a:latin typeface="Aptos Narrow" panose="020B000402020202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lnSpc>
                          <a:spcPct val="300000"/>
                        </a:lnSpc>
                      </a:pPr>
                      <a:r>
                        <a:rPr lang="en-GB" sz="1100" b="0" i="0" u="none" strike="noStrike">
                          <a:solidFill>
                            <a:srgbClr val="000000"/>
                          </a:solidFill>
                          <a:effectLst/>
                          <a:latin typeface="Aptos Narrow" panose="020B000402020202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6050395"/>
                  </a:ext>
                </a:extLst>
              </a:tr>
              <a:tr h="182880">
                <a:tc>
                  <a:txBody>
                    <a:bodyPr/>
                    <a:lstStyle/>
                    <a:p>
                      <a:pPr algn="l" fontAlgn="b">
                        <a:lnSpc>
                          <a:spcPct val="300000"/>
                        </a:lnSpc>
                      </a:pPr>
                      <a:r>
                        <a:rPr lang="en-GB" sz="1100" b="0" i="0" u="none" strike="noStrike">
                          <a:solidFill>
                            <a:srgbClr val="000000"/>
                          </a:solidFill>
                          <a:effectLst/>
                          <a:latin typeface="Aptos Narrow" panose="020B000402020202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lnSpc>
                          <a:spcPct val="300000"/>
                        </a:lnSpc>
                      </a:pPr>
                      <a:r>
                        <a:rPr lang="en-GB" sz="1100" b="0" i="0" u="none" strike="noStrike" dirty="0">
                          <a:solidFill>
                            <a:srgbClr val="000000"/>
                          </a:solidFill>
                          <a:effectLst/>
                          <a:latin typeface="Aptos Narrow" panose="020B000402020202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lnSpc>
                          <a:spcPct val="300000"/>
                        </a:lnSpc>
                      </a:pPr>
                      <a:r>
                        <a:rPr lang="en-GB" sz="1100" b="0" i="0" u="none" strike="noStrike" dirty="0">
                          <a:solidFill>
                            <a:srgbClr val="000000"/>
                          </a:solidFill>
                          <a:effectLst/>
                          <a:latin typeface="Aptos Narrow" panose="020B000402020202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lnSpc>
                          <a:spcPct val="300000"/>
                        </a:lnSpc>
                      </a:pPr>
                      <a:r>
                        <a:rPr lang="en-GB" sz="1100" b="0" i="0" u="none" strike="noStrike">
                          <a:solidFill>
                            <a:srgbClr val="000000"/>
                          </a:solidFill>
                          <a:effectLst/>
                          <a:latin typeface="Aptos Narrow" panose="020B000402020202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lnSpc>
                          <a:spcPct val="300000"/>
                        </a:lnSpc>
                      </a:pPr>
                      <a:r>
                        <a:rPr lang="en-GB" sz="1100" b="0" i="0" u="none" strike="noStrike">
                          <a:solidFill>
                            <a:srgbClr val="000000"/>
                          </a:solidFill>
                          <a:effectLst/>
                          <a:latin typeface="Aptos Narrow" panose="020B000402020202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lnSpc>
                          <a:spcPct val="300000"/>
                        </a:lnSpc>
                      </a:pPr>
                      <a:r>
                        <a:rPr lang="en-GB" sz="1100" b="0" i="0" u="none" strike="noStrike">
                          <a:solidFill>
                            <a:srgbClr val="000000"/>
                          </a:solidFill>
                          <a:effectLst/>
                          <a:latin typeface="Aptos Narrow" panose="020B000402020202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lnSpc>
                          <a:spcPct val="300000"/>
                        </a:lnSpc>
                      </a:pPr>
                      <a:r>
                        <a:rPr lang="en-GB" sz="1100" b="0" i="0" u="none" strike="noStrike">
                          <a:solidFill>
                            <a:srgbClr val="000000"/>
                          </a:solidFill>
                          <a:effectLst/>
                          <a:latin typeface="Aptos Narrow" panose="020B000402020202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lnSpc>
                          <a:spcPct val="300000"/>
                        </a:lnSpc>
                      </a:pPr>
                      <a:r>
                        <a:rPr lang="en-GB" sz="1100" b="0" i="0" u="none" strike="noStrike">
                          <a:solidFill>
                            <a:srgbClr val="000000"/>
                          </a:solidFill>
                          <a:effectLst/>
                          <a:latin typeface="Aptos Narrow" panose="020B000402020202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lnSpc>
                          <a:spcPct val="300000"/>
                        </a:lnSpc>
                      </a:pPr>
                      <a:r>
                        <a:rPr lang="en-GB" sz="1100" b="0" i="0" u="none" strike="noStrike">
                          <a:solidFill>
                            <a:srgbClr val="000000"/>
                          </a:solidFill>
                          <a:effectLst/>
                          <a:latin typeface="Aptos Narrow" panose="020B000402020202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lnSpc>
                          <a:spcPct val="300000"/>
                        </a:lnSpc>
                      </a:pPr>
                      <a:r>
                        <a:rPr lang="en-GB" sz="1100" b="0" i="0" u="none" strike="noStrike">
                          <a:solidFill>
                            <a:srgbClr val="000000"/>
                          </a:solidFill>
                          <a:effectLst/>
                          <a:latin typeface="Aptos Narrow" panose="020B000402020202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9862117"/>
                  </a:ext>
                </a:extLst>
              </a:tr>
              <a:tr h="182880">
                <a:tc>
                  <a:txBody>
                    <a:bodyPr/>
                    <a:lstStyle/>
                    <a:p>
                      <a:pPr algn="l" fontAlgn="b">
                        <a:lnSpc>
                          <a:spcPct val="300000"/>
                        </a:lnSpc>
                      </a:pPr>
                      <a:r>
                        <a:rPr lang="en-GB" sz="1100" b="0" i="0" u="none" strike="noStrike">
                          <a:solidFill>
                            <a:srgbClr val="000000"/>
                          </a:solidFill>
                          <a:effectLst/>
                          <a:latin typeface="Aptos Narrow" panose="020B000402020202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lnSpc>
                          <a:spcPct val="300000"/>
                        </a:lnSpc>
                      </a:pPr>
                      <a:r>
                        <a:rPr lang="en-GB" sz="1100" b="0" i="0" u="none" strike="noStrike">
                          <a:solidFill>
                            <a:srgbClr val="000000"/>
                          </a:solidFill>
                          <a:effectLst/>
                          <a:latin typeface="Aptos Narrow" panose="020B000402020202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lnSpc>
                          <a:spcPct val="300000"/>
                        </a:lnSpc>
                      </a:pPr>
                      <a:r>
                        <a:rPr lang="en-GB" sz="1100" b="0" i="0" u="none" strike="noStrike" dirty="0">
                          <a:solidFill>
                            <a:srgbClr val="000000"/>
                          </a:solidFill>
                          <a:effectLst/>
                          <a:latin typeface="Aptos Narrow" panose="020B000402020202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lnSpc>
                          <a:spcPct val="300000"/>
                        </a:lnSpc>
                      </a:pPr>
                      <a:r>
                        <a:rPr lang="en-GB" sz="1100" b="0" i="0" u="none" strike="noStrike" dirty="0">
                          <a:solidFill>
                            <a:srgbClr val="000000"/>
                          </a:solidFill>
                          <a:effectLst/>
                          <a:latin typeface="Aptos Narrow" panose="020B000402020202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lnSpc>
                          <a:spcPct val="300000"/>
                        </a:lnSpc>
                      </a:pPr>
                      <a:r>
                        <a:rPr lang="en-GB" sz="1100" b="0" i="0" u="none" strike="noStrike">
                          <a:solidFill>
                            <a:srgbClr val="000000"/>
                          </a:solidFill>
                          <a:effectLst/>
                          <a:latin typeface="Aptos Narrow" panose="020B000402020202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lnSpc>
                          <a:spcPct val="300000"/>
                        </a:lnSpc>
                      </a:pPr>
                      <a:r>
                        <a:rPr lang="en-GB" sz="1100" b="0" i="0" u="none" strike="noStrike">
                          <a:solidFill>
                            <a:srgbClr val="000000"/>
                          </a:solidFill>
                          <a:effectLst/>
                          <a:latin typeface="Aptos Narrow" panose="020B000402020202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lnSpc>
                          <a:spcPct val="300000"/>
                        </a:lnSpc>
                      </a:pPr>
                      <a:r>
                        <a:rPr lang="en-GB" sz="1100" b="0" i="0" u="none" strike="noStrike">
                          <a:solidFill>
                            <a:srgbClr val="000000"/>
                          </a:solidFill>
                          <a:effectLst/>
                          <a:latin typeface="Aptos Narrow" panose="020B000402020202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lnSpc>
                          <a:spcPct val="300000"/>
                        </a:lnSpc>
                      </a:pPr>
                      <a:r>
                        <a:rPr lang="en-GB" sz="1100" b="0" i="0" u="none" strike="noStrike">
                          <a:solidFill>
                            <a:srgbClr val="000000"/>
                          </a:solidFill>
                          <a:effectLst/>
                          <a:latin typeface="Aptos Narrow" panose="020B000402020202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lnSpc>
                          <a:spcPct val="300000"/>
                        </a:lnSpc>
                      </a:pPr>
                      <a:r>
                        <a:rPr lang="en-GB" sz="1100" b="0" i="0" u="none" strike="noStrike">
                          <a:solidFill>
                            <a:srgbClr val="000000"/>
                          </a:solidFill>
                          <a:effectLst/>
                          <a:latin typeface="Aptos Narrow" panose="020B000402020202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lnSpc>
                          <a:spcPct val="300000"/>
                        </a:lnSpc>
                      </a:pPr>
                      <a:r>
                        <a:rPr lang="en-GB" sz="1100" b="0" i="0" u="none" strike="noStrike">
                          <a:solidFill>
                            <a:srgbClr val="000000"/>
                          </a:solidFill>
                          <a:effectLst/>
                          <a:latin typeface="Aptos Narrow" panose="020B000402020202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3207859"/>
                  </a:ext>
                </a:extLst>
              </a:tr>
              <a:tr h="182880">
                <a:tc>
                  <a:txBody>
                    <a:bodyPr/>
                    <a:lstStyle/>
                    <a:p>
                      <a:pPr algn="l" fontAlgn="b">
                        <a:lnSpc>
                          <a:spcPct val="300000"/>
                        </a:lnSpc>
                      </a:pPr>
                      <a:r>
                        <a:rPr lang="en-GB" sz="1100" b="0" i="0" u="none" strike="noStrike">
                          <a:solidFill>
                            <a:srgbClr val="000000"/>
                          </a:solidFill>
                          <a:effectLst/>
                          <a:latin typeface="Aptos Narrow" panose="020B000402020202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lnSpc>
                          <a:spcPct val="300000"/>
                        </a:lnSpc>
                      </a:pPr>
                      <a:r>
                        <a:rPr lang="en-GB" sz="1100" b="0" i="0" u="none" strike="noStrike">
                          <a:solidFill>
                            <a:srgbClr val="000000"/>
                          </a:solidFill>
                          <a:effectLst/>
                          <a:latin typeface="Aptos Narrow" panose="020B000402020202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lnSpc>
                          <a:spcPct val="300000"/>
                        </a:lnSpc>
                      </a:pPr>
                      <a:r>
                        <a:rPr lang="en-GB" sz="1100" b="0" i="0" u="none" strike="noStrike" dirty="0">
                          <a:solidFill>
                            <a:srgbClr val="000000"/>
                          </a:solidFill>
                          <a:effectLst/>
                          <a:latin typeface="Aptos Narrow" panose="020B000402020202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lnSpc>
                          <a:spcPct val="300000"/>
                        </a:lnSpc>
                      </a:pPr>
                      <a:r>
                        <a:rPr lang="en-GB" sz="1100" b="0" i="0" u="none" strike="noStrike" dirty="0">
                          <a:solidFill>
                            <a:srgbClr val="000000"/>
                          </a:solidFill>
                          <a:effectLst/>
                          <a:latin typeface="Aptos Narrow" panose="020B000402020202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lnSpc>
                          <a:spcPct val="300000"/>
                        </a:lnSpc>
                      </a:pPr>
                      <a:r>
                        <a:rPr lang="en-GB" sz="1100" b="0" i="0" u="none" strike="noStrike" dirty="0">
                          <a:solidFill>
                            <a:srgbClr val="000000"/>
                          </a:solidFill>
                          <a:effectLst/>
                          <a:latin typeface="Aptos Narrow" panose="020B000402020202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lnSpc>
                          <a:spcPct val="300000"/>
                        </a:lnSpc>
                      </a:pPr>
                      <a:r>
                        <a:rPr lang="en-GB" sz="1100" b="0" i="0" u="none" strike="noStrike" dirty="0">
                          <a:solidFill>
                            <a:srgbClr val="000000"/>
                          </a:solidFill>
                          <a:effectLst/>
                          <a:latin typeface="Aptos Narrow" panose="020B000402020202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lnSpc>
                          <a:spcPct val="300000"/>
                        </a:lnSpc>
                      </a:pPr>
                      <a:r>
                        <a:rPr lang="en-GB" sz="1100" b="0" i="0" u="none" strike="noStrike" dirty="0">
                          <a:solidFill>
                            <a:srgbClr val="000000"/>
                          </a:solidFill>
                          <a:effectLst/>
                          <a:latin typeface="Aptos Narrow" panose="020B000402020202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lnSpc>
                          <a:spcPct val="300000"/>
                        </a:lnSpc>
                      </a:pPr>
                      <a:r>
                        <a:rPr lang="en-GB" sz="1100" b="0" i="0" u="none" strike="noStrike" dirty="0">
                          <a:solidFill>
                            <a:srgbClr val="000000"/>
                          </a:solidFill>
                          <a:effectLst/>
                          <a:latin typeface="Aptos Narrow" panose="020B000402020202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lnSpc>
                          <a:spcPct val="300000"/>
                        </a:lnSpc>
                      </a:pPr>
                      <a:r>
                        <a:rPr lang="en-GB" sz="1100" b="0" i="0" u="none" strike="noStrike" dirty="0">
                          <a:solidFill>
                            <a:srgbClr val="000000"/>
                          </a:solidFill>
                          <a:effectLst/>
                          <a:latin typeface="Aptos Narrow" panose="020B000402020202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lnSpc>
                          <a:spcPct val="300000"/>
                        </a:lnSpc>
                      </a:pPr>
                      <a:r>
                        <a:rPr lang="en-GB" sz="1100" b="0" i="0" u="none" strike="noStrike" dirty="0">
                          <a:solidFill>
                            <a:srgbClr val="000000"/>
                          </a:solidFill>
                          <a:effectLst/>
                          <a:latin typeface="Aptos Narrow" panose="020B000402020202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4248808"/>
                  </a:ext>
                </a:extLst>
              </a:tr>
            </a:tbl>
          </a:graphicData>
        </a:graphic>
      </p:graphicFrame>
      <p:sp>
        <p:nvSpPr>
          <p:cNvPr id="8" name="TextBox 7">
            <a:extLst>
              <a:ext uri="{FF2B5EF4-FFF2-40B4-BE49-F238E27FC236}">
                <a16:creationId xmlns:a16="http://schemas.microsoft.com/office/drawing/2014/main" id="{4A6F5CEF-F5E3-5613-4FEE-223D9005C6B9}"/>
              </a:ext>
            </a:extLst>
          </p:cNvPr>
          <p:cNvSpPr txBox="1"/>
          <p:nvPr/>
        </p:nvSpPr>
        <p:spPr>
          <a:xfrm>
            <a:off x="2552131" y="3839570"/>
            <a:ext cx="3421039" cy="646331"/>
          </a:xfrm>
          <a:prstGeom prst="rect">
            <a:avLst/>
          </a:prstGeom>
          <a:noFill/>
        </p:spPr>
        <p:txBody>
          <a:bodyPr wrap="square" rtlCol="0">
            <a:spAutoFit/>
          </a:bodyPr>
          <a:lstStyle/>
          <a:p>
            <a:r>
              <a:rPr lang="en-GB" dirty="0"/>
              <a:t>Record the temperatures here or directly onto the Excel file</a:t>
            </a:r>
          </a:p>
        </p:txBody>
      </p:sp>
      <p:sp>
        <p:nvSpPr>
          <p:cNvPr id="9" name="Arrow: Down 8">
            <a:extLst>
              <a:ext uri="{FF2B5EF4-FFF2-40B4-BE49-F238E27FC236}">
                <a16:creationId xmlns:a16="http://schemas.microsoft.com/office/drawing/2014/main" id="{E9B6B619-339A-2B40-0105-F4CC2773B02B}"/>
              </a:ext>
            </a:extLst>
          </p:cNvPr>
          <p:cNvSpPr/>
          <p:nvPr/>
        </p:nvSpPr>
        <p:spPr>
          <a:xfrm rot="13708031">
            <a:off x="4836651" y="2757766"/>
            <a:ext cx="418739" cy="1234913"/>
          </a:xfrm>
          <a:prstGeom prst="downArrow">
            <a:avLst/>
          </a:prstGeom>
          <a:solidFill>
            <a:srgbClr val="582C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5503956-C046-1821-B086-DAF5FB372AA6}"/>
              </a:ext>
            </a:extLst>
          </p:cNvPr>
          <p:cNvSpPr txBox="1"/>
          <p:nvPr/>
        </p:nvSpPr>
        <p:spPr>
          <a:xfrm>
            <a:off x="5949946" y="3562570"/>
            <a:ext cx="3170830" cy="1200329"/>
          </a:xfrm>
          <a:prstGeom prst="rect">
            <a:avLst/>
          </a:prstGeom>
          <a:solidFill>
            <a:srgbClr val="E5007E"/>
          </a:solidFill>
        </p:spPr>
        <p:txBody>
          <a:bodyPr wrap="square" rtlCol="0">
            <a:spAutoFit/>
          </a:bodyPr>
          <a:lstStyle/>
          <a:p>
            <a:pPr algn="ctr"/>
            <a:r>
              <a:rPr lang="en-GB" dirty="0">
                <a:solidFill>
                  <a:schemeClr val="bg1"/>
                </a:solidFill>
              </a:rPr>
              <a:t>If you cannot access the rooms over the course of the day ask a teacher in the room to do it for you!</a:t>
            </a:r>
          </a:p>
        </p:txBody>
      </p:sp>
    </p:spTree>
    <p:extLst>
      <p:ext uri="{BB962C8B-B14F-4D97-AF65-F5344CB8AC3E}">
        <p14:creationId xmlns:p14="http://schemas.microsoft.com/office/powerpoint/2010/main" val="2668800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oung girl holding sign">
            <a:extLst>
              <a:ext uri="{FF2B5EF4-FFF2-40B4-BE49-F238E27FC236}">
                <a16:creationId xmlns:a16="http://schemas.microsoft.com/office/drawing/2014/main" id="{000FE7EC-9044-881C-8A58-B16963445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688" y="179894"/>
            <a:ext cx="2705516" cy="4335557"/>
          </a:xfrm>
          <a:prstGeom prst="rect">
            <a:avLst/>
          </a:prstGeom>
          <a:effectLst>
            <a:outerShdw blurRad="76200" dir="13500000" sy="23000" kx="1200000" algn="br" rotWithShape="0">
              <a:prstClr val="black">
                <a:alpha val="20000"/>
              </a:prstClr>
            </a:outerShdw>
          </a:effectLst>
        </p:spPr>
      </p:pic>
      <p:sp>
        <p:nvSpPr>
          <p:cNvPr id="3" name="TextBox 2">
            <a:extLst>
              <a:ext uri="{FF2B5EF4-FFF2-40B4-BE49-F238E27FC236}">
                <a16:creationId xmlns:a16="http://schemas.microsoft.com/office/drawing/2014/main" id="{9B804C2B-1636-2629-DE96-8C0486E4553F}"/>
              </a:ext>
            </a:extLst>
          </p:cNvPr>
          <p:cNvSpPr txBox="1"/>
          <p:nvPr/>
        </p:nvSpPr>
        <p:spPr>
          <a:xfrm>
            <a:off x="1487840" y="1075765"/>
            <a:ext cx="1089212" cy="1169551"/>
          </a:xfrm>
          <a:prstGeom prst="rect">
            <a:avLst/>
          </a:prstGeom>
          <a:noFill/>
        </p:spPr>
        <p:txBody>
          <a:bodyPr wrap="square" rtlCol="0">
            <a:spAutoFit/>
          </a:bodyPr>
          <a:lstStyle/>
          <a:p>
            <a:r>
              <a:rPr lang="en-GB" sz="1400" dirty="0"/>
              <a:t>What are the warmest 5 rooms in the school?</a:t>
            </a:r>
          </a:p>
        </p:txBody>
      </p:sp>
      <p:sp>
        <p:nvSpPr>
          <p:cNvPr id="4" name="TextBox 3">
            <a:extLst>
              <a:ext uri="{FF2B5EF4-FFF2-40B4-BE49-F238E27FC236}">
                <a16:creationId xmlns:a16="http://schemas.microsoft.com/office/drawing/2014/main" id="{8A0573F9-DC67-47C1-7C7E-02A4FE877A6A}"/>
              </a:ext>
            </a:extLst>
          </p:cNvPr>
          <p:cNvSpPr txBox="1"/>
          <p:nvPr/>
        </p:nvSpPr>
        <p:spPr>
          <a:xfrm>
            <a:off x="3114723" y="123449"/>
            <a:ext cx="5288149" cy="1200329"/>
          </a:xfrm>
          <a:prstGeom prst="rect">
            <a:avLst/>
          </a:prstGeom>
          <a:noFill/>
        </p:spPr>
        <p:txBody>
          <a:bodyPr wrap="square" rtlCol="0">
            <a:spAutoFit/>
          </a:bodyPr>
          <a:lstStyle/>
          <a:p>
            <a:r>
              <a:rPr lang="en-GB" sz="3600" b="1" dirty="0">
                <a:solidFill>
                  <a:srgbClr val="582C83"/>
                </a:solidFill>
              </a:rPr>
              <a:t>Possible Approach 3 – Student voice</a:t>
            </a:r>
          </a:p>
        </p:txBody>
      </p:sp>
      <p:sp>
        <p:nvSpPr>
          <p:cNvPr id="5" name="TextBox 4">
            <a:extLst>
              <a:ext uri="{FF2B5EF4-FFF2-40B4-BE49-F238E27FC236}">
                <a16:creationId xmlns:a16="http://schemas.microsoft.com/office/drawing/2014/main" id="{0B8F407D-A12D-6288-50D1-A312D0A81C3F}"/>
              </a:ext>
            </a:extLst>
          </p:cNvPr>
          <p:cNvSpPr txBox="1"/>
          <p:nvPr/>
        </p:nvSpPr>
        <p:spPr>
          <a:xfrm>
            <a:off x="3114723" y="1519396"/>
            <a:ext cx="5751237" cy="1200329"/>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Ask students from a range of years which they think the warmest 5 rooms in the school are. </a:t>
            </a:r>
          </a:p>
          <a:p>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463791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oung girl holding sign">
            <a:extLst>
              <a:ext uri="{FF2B5EF4-FFF2-40B4-BE49-F238E27FC236}">
                <a16:creationId xmlns:a16="http://schemas.microsoft.com/office/drawing/2014/main" id="{000FE7EC-9044-881C-8A58-B16963445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688" y="179894"/>
            <a:ext cx="2705516" cy="4335557"/>
          </a:xfrm>
          <a:prstGeom prst="rect">
            <a:avLst/>
          </a:prstGeom>
          <a:effectLst>
            <a:outerShdw blurRad="76200" dir="13500000" sy="23000" kx="1200000" algn="br" rotWithShape="0">
              <a:prstClr val="black">
                <a:alpha val="20000"/>
              </a:prstClr>
            </a:outerShdw>
          </a:effectLst>
        </p:spPr>
      </p:pic>
      <p:sp>
        <p:nvSpPr>
          <p:cNvPr id="3" name="TextBox 2">
            <a:extLst>
              <a:ext uri="{FF2B5EF4-FFF2-40B4-BE49-F238E27FC236}">
                <a16:creationId xmlns:a16="http://schemas.microsoft.com/office/drawing/2014/main" id="{9B804C2B-1636-2629-DE96-8C0486E4553F}"/>
              </a:ext>
            </a:extLst>
          </p:cNvPr>
          <p:cNvSpPr txBox="1"/>
          <p:nvPr/>
        </p:nvSpPr>
        <p:spPr>
          <a:xfrm>
            <a:off x="1487840" y="1165750"/>
            <a:ext cx="1089212" cy="1169551"/>
          </a:xfrm>
          <a:prstGeom prst="rect">
            <a:avLst/>
          </a:prstGeom>
          <a:noFill/>
        </p:spPr>
        <p:txBody>
          <a:bodyPr wrap="square" rtlCol="0">
            <a:spAutoFit/>
          </a:bodyPr>
          <a:lstStyle/>
          <a:p>
            <a:r>
              <a:rPr lang="en-GB" sz="1400" dirty="0"/>
              <a:t>Score each classroom for comfort in the summer</a:t>
            </a:r>
          </a:p>
        </p:txBody>
      </p:sp>
      <p:sp>
        <p:nvSpPr>
          <p:cNvPr id="4" name="TextBox 3">
            <a:extLst>
              <a:ext uri="{FF2B5EF4-FFF2-40B4-BE49-F238E27FC236}">
                <a16:creationId xmlns:a16="http://schemas.microsoft.com/office/drawing/2014/main" id="{8A0573F9-DC67-47C1-7C7E-02A4FE877A6A}"/>
              </a:ext>
            </a:extLst>
          </p:cNvPr>
          <p:cNvSpPr txBox="1"/>
          <p:nvPr/>
        </p:nvSpPr>
        <p:spPr>
          <a:xfrm>
            <a:off x="3114723" y="272164"/>
            <a:ext cx="5288149" cy="646331"/>
          </a:xfrm>
          <a:prstGeom prst="rect">
            <a:avLst/>
          </a:prstGeom>
          <a:noFill/>
        </p:spPr>
        <p:txBody>
          <a:bodyPr wrap="square" rtlCol="0">
            <a:spAutoFit/>
          </a:bodyPr>
          <a:lstStyle/>
          <a:p>
            <a:r>
              <a:rPr lang="en-GB" sz="3600" b="1" dirty="0">
                <a:solidFill>
                  <a:srgbClr val="582C83"/>
                </a:solidFill>
              </a:rPr>
              <a:t>Possible Approach 4</a:t>
            </a:r>
          </a:p>
        </p:txBody>
      </p:sp>
      <p:sp>
        <p:nvSpPr>
          <p:cNvPr id="6" name="TextBox 5">
            <a:extLst>
              <a:ext uri="{FF2B5EF4-FFF2-40B4-BE49-F238E27FC236}">
                <a16:creationId xmlns:a16="http://schemas.microsoft.com/office/drawing/2014/main" id="{BCE79CC9-B58F-DDFB-1080-D976CFF472A2}"/>
              </a:ext>
            </a:extLst>
          </p:cNvPr>
          <p:cNvSpPr txBox="1"/>
          <p:nvPr/>
        </p:nvSpPr>
        <p:spPr>
          <a:xfrm>
            <a:off x="3114723" y="1424342"/>
            <a:ext cx="5062816" cy="1200329"/>
          </a:xfrm>
          <a:prstGeom prst="rect">
            <a:avLst/>
          </a:prstGeom>
          <a:noFill/>
        </p:spPr>
        <p:txBody>
          <a:bodyPr wrap="square">
            <a:spAutoFit/>
          </a:bodyPr>
          <a:lstStyle/>
          <a:p>
            <a:r>
              <a:rPr lang="en-GB" dirty="0"/>
              <a:t>Ask students from a range of years to give a score out of 10 to each classroom for comfort on a hot day (10 = really comfortable, 1= really uncomfortable)</a:t>
            </a:r>
          </a:p>
        </p:txBody>
      </p:sp>
    </p:spTree>
    <p:extLst>
      <p:ext uri="{BB962C8B-B14F-4D97-AF65-F5344CB8AC3E}">
        <p14:creationId xmlns:p14="http://schemas.microsoft.com/office/powerpoint/2010/main" val="15705918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1EEC22179D7E4097210C07AB08AB90" ma:contentTypeVersion="15" ma:contentTypeDescription="Create a new document." ma:contentTypeScope="" ma:versionID="11fb04a116b265626bb7254aa17e14b9">
  <xsd:schema xmlns:xsd="http://www.w3.org/2001/XMLSchema" xmlns:xs="http://www.w3.org/2001/XMLSchema" xmlns:p="http://schemas.microsoft.com/office/2006/metadata/properties" xmlns:ns2="38f72b0c-d364-45aa-8d0e-26a2fa9b0f69" xmlns:ns3="80ecca74-b090-48ed-93da-038f7c8ba154" targetNamespace="http://schemas.microsoft.com/office/2006/metadata/properties" ma:root="true" ma:fieldsID="0499f8c0a584de164c4bec835d2281f8" ns2:_="" ns3:_="">
    <xsd:import namespace="38f72b0c-d364-45aa-8d0e-26a2fa9b0f69"/>
    <xsd:import namespace="80ecca74-b090-48ed-93da-038f7c8ba15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f72b0c-d364-45aa-8d0e-26a2fa9b0f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17661c9-a2bb-44fa-b533-8a1b1d679e7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0ecca74-b090-48ed-93da-038f7c8ba15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4596d9e5-93f9-457c-b478-0dd62561a82d}" ma:internalName="TaxCatchAll" ma:showField="CatchAllData" ma:web="80ecca74-b090-48ed-93da-038f7c8ba1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0ecca74-b090-48ed-93da-038f7c8ba154" xsi:nil="true"/>
    <lcf76f155ced4ddcb4097134ff3c332f xmlns="38f72b0c-d364-45aa-8d0e-26a2fa9b0f6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04454B3-0938-47A9-A822-440B3A7ABF14}"/>
</file>

<file path=customXml/itemProps2.xml><?xml version="1.0" encoding="utf-8"?>
<ds:datastoreItem xmlns:ds="http://schemas.openxmlformats.org/officeDocument/2006/customXml" ds:itemID="{568BAA55-A154-43BF-9EB3-2CF157FC6FAE}"/>
</file>

<file path=customXml/itemProps3.xml><?xml version="1.0" encoding="utf-8"?>
<ds:datastoreItem xmlns:ds="http://schemas.openxmlformats.org/officeDocument/2006/customXml" ds:itemID="{1559F38F-4875-4ECE-8E7E-DD0BC4A4DC37}"/>
</file>

<file path=docProps/app.xml><?xml version="1.0" encoding="utf-8"?>
<Properties xmlns="http://schemas.openxmlformats.org/officeDocument/2006/extended-properties" xmlns:vt="http://schemas.openxmlformats.org/officeDocument/2006/docPropsVTypes">
  <TotalTime>1368</TotalTime>
  <Words>1315</Words>
  <Application>Microsoft Office PowerPoint</Application>
  <PresentationFormat>On-screen Show (16:9)</PresentationFormat>
  <Paragraphs>319</Paragraphs>
  <Slides>17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Aptos Narrow</vt:lpstr>
      <vt:lpstr>Arial</vt:lpstr>
      <vt:lpstr>Calibri</vt:lpstr>
      <vt:lpstr>Office Theme</vt:lpstr>
      <vt:lpstr>Can my school adapt to and resist a heatwave?  Heatwave Fieldwork: Inside the School</vt:lpstr>
      <vt:lpstr>EXTREME HEAT - Adaptation</vt:lpstr>
      <vt:lpstr>Heatwave Fieldwork: Inside the School</vt:lpstr>
      <vt:lpstr>You are going to conduct some fieldwork inside the school. The goal is to work out which rooms in the school are most vulnerable to extreme heat in the summer. Overall, this should help you to answer the question “Can my school adapt to and resist a heatwave?”</vt:lpstr>
      <vt:lpstr>PowerPoint Presentation</vt:lpstr>
      <vt:lpstr>Possible approach 1 - Guidance</vt:lpstr>
      <vt:lpstr>PowerPoint Presentation</vt:lpstr>
      <vt:lpstr>PowerPoint Presentation</vt:lpstr>
      <vt:lpstr>PowerPoint Presentation</vt:lpstr>
      <vt:lpstr>How will you collect your data? </vt:lpstr>
      <vt:lpstr>Can my school adapt to and resist a heat wave? Produce a sampling plan!</vt:lpstr>
      <vt:lpstr>Writing Frame</vt:lpstr>
      <vt:lpstr>Writing up your data</vt:lpstr>
      <vt:lpstr>How will you display your data?</vt:lpstr>
      <vt:lpstr>Can my school adapt to and resist a heatwave?  Heatwave Fieldwork: Inside the school building</vt:lpstr>
      <vt:lpstr>Can my school adapt to and resist a heatwave? Example write up.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Strategy 2021-2023  ‘Formal ‘ Education</dc:title>
  <dc:creator>Sylvia Knight</dc:creator>
  <cp:lastModifiedBy>Sylvia Knight</cp:lastModifiedBy>
  <cp:revision>33</cp:revision>
  <dcterms:created xsi:type="dcterms:W3CDTF">2020-09-07T14:44:18Z</dcterms:created>
  <dcterms:modified xsi:type="dcterms:W3CDTF">2024-06-06T07:05:29Z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0x0101002D1EEC22179D7E4097210C07AB08AB90</vt:lpwstr>
  </property>
</Properties>
</file>