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4"/>
  </p:sldMasterIdLst>
  <p:notesMasterIdLst>
    <p:notesMasterId r:id="rId26"/>
  </p:notesMasterIdLst>
  <p:sldIdLst>
    <p:sldId id="324" r:id="rId5"/>
    <p:sldId id="279" r:id="rId6"/>
    <p:sldId id="335" r:id="rId7"/>
    <p:sldId id="312" r:id="rId8"/>
    <p:sldId id="284" r:id="rId9"/>
    <p:sldId id="310" r:id="rId10"/>
    <p:sldId id="314" r:id="rId11"/>
    <p:sldId id="315" r:id="rId12"/>
    <p:sldId id="316" r:id="rId13"/>
    <p:sldId id="327" r:id="rId14"/>
    <p:sldId id="317" r:id="rId15"/>
    <p:sldId id="318" r:id="rId16"/>
    <p:sldId id="325" r:id="rId17"/>
    <p:sldId id="321" r:id="rId18"/>
    <p:sldId id="331" r:id="rId19"/>
    <p:sldId id="322" r:id="rId20"/>
    <p:sldId id="332" r:id="rId21"/>
    <p:sldId id="334" r:id="rId22"/>
    <p:sldId id="323" r:id="rId23"/>
    <p:sldId id="333" r:id="rId24"/>
    <p:sldId id="277" r:id="rId2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582C83"/>
    <a:srgbClr val="E5007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7" autoAdjust="0"/>
    <p:restoredTop sz="69434" autoAdjust="0"/>
  </p:normalViewPr>
  <p:slideViewPr>
    <p:cSldViewPr snapToGrid="0">
      <p:cViewPr varScale="1">
        <p:scale>
          <a:sx n="57" d="100"/>
          <a:sy n="57" d="100"/>
        </p:scale>
        <p:origin x="1450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B6C8C22-BF40-4591-8407-6F06A1D377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746F968-0A58-4182-991E-28A840D9ED29}">
      <dgm:prSet custT="1"/>
      <dgm:spPr/>
      <dgm:t>
        <a:bodyPr/>
        <a:lstStyle/>
        <a:p>
          <a:pPr>
            <a:lnSpc>
              <a:spcPct val="100000"/>
            </a:lnSpc>
          </a:pPr>
          <a:r>
            <a:rPr lang="en-GB" sz="3200" dirty="0"/>
            <a:t>In reality a population does not have to be people! A population could be;</a:t>
          </a:r>
          <a:endParaRPr lang="en-US" sz="3200" dirty="0"/>
        </a:p>
      </dgm:t>
    </dgm:pt>
    <dgm:pt modelId="{081375CA-7B47-4D15-B3D5-E15FCE65C898}" type="parTrans" cxnId="{A89DB228-1718-48E2-9802-7B04D921106E}">
      <dgm:prSet/>
      <dgm:spPr/>
      <dgm:t>
        <a:bodyPr/>
        <a:lstStyle/>
        <a:p>
          <a:endParaRPr lang="en-US" sz="2400"/>
        </a:p>
      </dgm:t>
    </dgm:pt>
    <dgm:pt modelId="{C11B2EBB-60D8-4EFF-A519-AC765FB21FFF}" type="sibTrans" cxnId="{A89DB228-1718-48E2-9802-7B04D921106E}">
      <dgm:prSet/>
      <dgm:spPr/>
      <dgm:t>
        <a:bodyPr/>
        <a:lstStyle/>
        <a:p>
          <a:endParaRPr lang="en-US" sz="2400"/>
        </a:p>
      </dgm:t>
    </dgm:pt>
    <dgm:pt modelId="{B4AC5041-903A-468E-84E2-73B79A5E9BA0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GB" sz="2800" dirty="0"/>
            <a:t>The plants in a sand dune ecosystem</a:t>
          </a:r>
          <a:endParaRPr lang="en-US" sz="2800" dirty="0"/>
        </a:p>
      </dgm:t>
    </dgm:pt>
    <dgm:pt modelId="{9697C853-3D75-4E0D-835C-17108FBC3321}" type="parTrans" cxnId="{49DE601C-23CB-4592-8D03-4DCE76565D26}">
      <dgm:prSet/>
      <dgm:spPr/>
      <dgm:t>
        <a:bodyPr/>
        <a:lstStyle/>
        <a:p>
          <a:endParaRPr lang="en-US" sz="2400"/>
        </a:p>
      </dgm:t>
    </dgm:pt>
    <dgm:pt modelId="{545DC7E1-7D0C-4695-A97E-612FD4A19563}" type="sibTrans" cxnId="{49DE601C-23CB-4592-8D03-4DCE76565D26}">
      <dgm:prSet/>
      <dgm:spPr/>
      <dgm:t>
        <a:bodyPr/>
        <a:lstStyle/>
        <a:p>
          <a:endParaRPr lang="en-US" sz="2400"/>
        </a:p>
      </dgm:t>
    </dgm:pt>
    <dgm:pt modelId="{1B91CC66-F98E-445A-8A35-8FF9628180F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GB" sz="2800" dirty="0"/>
            <a:t>Air quality levels around a city</a:t>
          </a:r>
          <a:endParaRPr lang="en-US" sz="2800" dirty="0"/>
        </a:p>
      </dgm:t>
    </dgm:pt>
    <dgm:pt modelId="{79D5F1EE-4C75-4E28-ACD9-D26261FAE4CE}" type="parTrans" cxnId="{2738A495-CFED-4DB3-AF0E-CFC1A8A26BA1}">
      <dgm:prSet/>
      <dgm:spPr/>
      <dgm:t>
        <a:bodyPr/>
        <a:lstStyle/>
        <a:p>
          <a:endParaRPr lang="en-US" sz="2400"/>
        </a:p>
      </dgm:t>
    </dgm:pt>
    <dgm:pt modelId="{26CC4521-58B1-435F-B84D-5544C839AEF0}" type="sibTrans" cxnId="{2738A495-CFED-4DB3-AF0E-CFC1A8A26BA1}">
      <dgm:prSet/>
      <dgm:spPr/>
      <dgm:t>
        <a:bodyPr/>
        <a:lstStyle/>
        <a:p>
          <a:endParaRPr lang="en-US" sz="2400"/>
        </a:p>
      </dgm:t>
    </dgm:pt>
    <dgm:pt modelId="{9DDA5202-058C-4F75-8000-04D2868A6935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GB" sz="2800" dirty="0"/>
            <a:t>Traffic volumes on a road</a:t>
          </a:r>
          <a:endParaRPr lang="en-US" sz="2800" dirty="0"/>
        </a:p>
      </dgm:t>
    </dgm:pt>
    <dgm:pt modelId="{870E1FB8-A72F-493A-9574-639D5AD3E535}" type="parTrans" cxnId="{005C0202-DBF0-4879-A639-8B19B8F59931}">
      <dgm:prSet/>
      <dgm:spPr/>
      <dgm:t>
        <a:bodyPr/>
        <a:lstStyle/>
        <a:p>
          <a:endParaRPr lang="en-US" sz="2400"/>
        </a:p>
      </dgm:t>
    </dgm:pt>
    <dgm:pt modelId="{E7FE6C85-1ACB-4DA6-964A-209B3B64DA9F}" type="sibTrans" cxnId="{005C0202-DBF0-4879-A639-8B19B8F59931}">
      <dgm:prSet/>
      <dgm:spPr/>
      <dgm:t>
        <a:bodyPr/>
        <a:lstStyle/>
        <a:p>
          <a:endParaRPr lang="en-US" sz="2400"/>
        </a:p>
      </dgm:t>
    </dgm:pt>
    <dgm:pt modelId="{EC9BBCC4-34EF-4A58-8087-9C9C9531F3A4}">
      <dgm:prSet custT="1"/>
      <dgm:spPr/>
      <dgm:t>
        <a:bodyPr/>
        <a:lstStyle/>
        <a:p>
          <a:pPr>
            <a:buFont typeface="+mj-lt"/>
            <a:buAutoNum type="arabicPeriod"/>
          </a:pPr>
          <a:r>
            <a:rPr lang="en-US" sz="2800" dirty="0"/>
            <a:t>Life in a pond</a:t>
          </a:r>
        </a:p>
      </dgm:t>
    </dgm:pt>
    <dgm:pt modelId="{C95E2D59-04E2-4F89-B445-02C772533FDF}" type="parTrans" cxnId="{3779D17A-46BF-4F4F-8041-7D3EB4B4A5F2}">
      <dgm:prSet/>
      <dgm:spPr/>
      <dgm:t>
        <a:bodyPr/>
        <a:lstStyle/>
        <a:p>
          <a:endParaRPr lang="en-GB" sz="2400"/>
        </a:p>
      </dgm:t>
    </dgm:pt>
    <dgm:pt modelId="{49283FA8-0E27-40E0-B82A-D1484A2E8D07}" type="sibTrans" cxnId="{3779D17A-46BF-4F4F-8041-7D3EB4B4A5F2}">
      <dgm:prSet/>
      <dgm:spPr/>
      <dgm:t>
        <a:bodyPr/>
        <a:lstStyle/>
        <a:p>
          <a:endParaRPr lang="en-GB" sz="2400"/>
        </a:p>
      </dgm:t>
    </dgm:pt>
    <dgm:pt modelId="{2A288C74-C77B-4D93-A841-CA6651231951}">
      <dgm:prSet custT="1"/>
      <dgm:spPr/>
      <dgm:t>
        <a:bodyPr/>
        <a:lstStyle/>
        <a:p>
          <a:r>
            <a:rPr lang="en-US" sz="2800" dirty="0"/>
            <a:t>To select a sample to represent a population </a:t>
          </a:r>
          <a:r>
            <a:rPr lang="en-US" sz="2800" b="1" dirty="0">
              <a:solidFill>
                <a:srgbClr val="7030A0"/>
              </a:solidFill>
            </a:rPr>
            <a:t>fairly</a:t>
          </a:r>
          <a:r>
            <a:rPr lang="en-US" sz="2800" dirty="0"/>
            <a:t> and </a:t>
          </a:r>
          <a:r>
            <a:rPr lang="en-US" sz="2800" b="1" dirty="0">
              <a:solidFill>
                <a:srgbClr val="7030A0"/>
              </a:solidFill>
            </a:rPr>
            <a:t>reliably</a:t>
          </a:r>
          <a:r>
            <a:rPr lang="en-US" sz="2800" dirty="0"/>
            <a:t> researchers use </a:t>
          </a:r>
          <a:r>
            <a:rPr lang="en-US" sz="2800" b="1" dirty="0">
              <a:solidFill>
                <a:srgbClr val="7030A0"/>
              </a:solidFill>
            </a:rPr>
            <a:t>SAMPLING.</a:t>
          </a:r>
          <a:endParaRPr lang="en-US" sz="2800" dirty="0"/>
        </a:p>
      </dgm:t>
    </dgm:pt>
    <dgm:pt modelId="{34345581-7E5D-43AD-BB9D-70386487994E}" type="parTrans" cxnId="{160D6AF6-46A3-4964-9E82-239CC1FBFFCC}">
      <dgm:prSet/>
      <dgm:spPr/>
      <dgm:t>
        <a:bodyPr/>
        <a:lstStyle/>
        <a:p>
          <a:endParaRPr lang="en-GB"/>
        </a:p>
      </dgm:t>
    </dgm:pt>
    <dgm:pt modelId="{CCCFE108-ABB1-42A1-AC21-E0E0F1155F41}" type="sibTrans" cxnId="{160D6AF6-46A3-4964-9E82-239CC1FBFFCC}">
      <dgm:prSet/>
      <dgm:spPr/>
      <dgm:t>
        <a:bodyPr/>
        <a:lstStyle/>
        <a:p>
          <a:endParaRPr lang="en-GB"/>
        </a:p>
      </dgm:t>
    </dgm:pt>
    <dgm:pt modelId="{12AE60B6-C2AB-4B4B-B1AB-3C20439B8AB3}" type="pres">
      <dgm:prSet presAssocID="{3B6C8C22-BF40-4591-8407-6F06A1D37784}" presName="linear" presStyleCnt="0">
        <dgm:presLayoutVars>
          <dgm:animLvl val="lvl"/>
          <dgm:resizeHandles val="exact"/>
        </dgm:presLayoutVars>
      </dgm:prSet>
      <dgm:spPr/>
    </dgm:pt>
    <dgm:pt modelId="{A828E833-72D7-49AB-9133-8CFA58F2446C}" type="pres">
      <dgm:prSet presAssocID="{5746F968-0A58-4182-991E-28A840D9ED29}" presName="parentText" presStyleLbl="node1" presStyleIdx="0" presStyleCnt="1">
        <dgm:presLayoutVars>
          <dgm:chMax val="0"/>
          <dgm:bulletEnabled val="1"/>
        </dgm:presLayoutVars>
      </dgm:prSet>
      <dgm:spPr/>
    </dgm:pt>
    <dgm:pt modelId="{DEC181A1-73DB-4F59-BB47-534A8FA9A583}" type="pres">
      <dgm:prSet presAssocID="{5746F968-0A58-4182-991E-28A840D9ED29}" presName="childText" presStyleLbl="revTx" presStyleIdx="0" presStyleCnt="1">
        <dgm:presLayoutVars>
          <dgm:bulletEnabled val="1"/>
        </dgm:presLayoutVars>
      </dgm:prSet>
      <dgm:spPr/>
    </dgm:pt>
  </dgm:ptLst>
  <dgm:cxnLst>
    <dgm:cxn modelId="{005C0202-DBF0-4879-A639-8B19B8F59931}" srcId="{5746F968-0A58-4182-991E-28A840D9ED29}" destId="{9DDA5202-058C-4F75-8000-04D2868A6935}" srcOrd="2" destOrd="0" parTransId="{870E1FB8-A72F-493A-9574-639D5AD3E535}" sibTransId="{E7FE6C85-1ACB-4DA6-964A-209B3B64DA9F}"/>
    <dgm:cxn modelId="{DB00A919-CF45-47A6-837E-66BE43F0EDD1}" type="presOf" srcId="{3B6C8C22-BF40-4591-8407-6F06A1D37784}" destId="{12AE60B6-C2AB-4B4B-B1AB-3C20439B8AB3}" srcOrd="0" destOrd="0" presId="urn:microsoft.com/office/officeart/2005/8/layout/vList2"/>
    <dgm:cxn modelId="{49DE601C-23CB-4592-8D03-4DCE76565D26}" srcId="{5746F968-0A58-4182-991E-28A840D9ED29}" destId="{B4AC5041-903A-468E-84E2-73B79A5E9BA0}" srcOrd="0" destOrd="0" parTransId="{9697C853-3D75-4E0D-835C-17108FBC3321}" sibTransId="{545DC7E1-7D0C-4695-A97E-612FD4A19563}"/>
    <dgm:cxn modelId="{4376591C-0368-4CFE-BAA2-A0E2EDA7FFC9}" type="presOf" srcId="{5746F968-0A58-4182-991E-28A840D9ED29}" destId="{A828E833-72D7-49AB-9133-8CFA58F2446C}" srcOrd="0" destOrd="0" presId="urn:microsoft.com/office/officeart/2005/8/layout/vList2"/>
    <dgm:cxn modelId="{A89DB228-1718-48E2-9802-7B04D921106E}" srcId="{3B6C8C22-BF40-4591-8407-6F06A1D37784}" destId="{5746F968-0A58-4182-991E-28A840D9ED29}" srcOrd="0" destOrd="0" parTransId="{081375CA-7B47-4D15-B3D5-E15FCE65C898}" sibTransId="{C11B2EBB-60D8-4EFF-A519-AC765FB21FFF}"/>
    <dgm:cxn modelId="{58EAE33F-69EE-46E5-918E-65219F6B432D}" type="presOf" srcId="{1B91CC66-F98E-445A-8A35-8FF9628180F5}" destId="{DEC181A1-73DB-4F59-BB47-534A8FA9A583}" srcOrd="0" destOrd="1" presId="urn:microsoft.com/office/officeart/2005/8/layout/vList2"/>
    <dgm:cxn modelId="{0F996358-D4A3-4FC2-A398-AD957D6738B4}" type="presOf" srcId="{B4AC5041-903A-468E-84E2-73B79A5E9BA0}" destId="{DEC181A1-73DB-4F59-BB47-534A8FA9A583}" srcOrd="0" destOrd="0" presId="urn:microsoft.com/office/officeart/2005/8/layout/vList2"/>
    <dgm:cxn modelId="{3779D17A-46BF-4F4F-8041-7D3EB4B4A5F2}" srcId="{5746F968-0A58-4182-991E-28A840D9ED29}" destId="{EC9BBCC4-34EF-4A58-8087-9C9C9531F3A4}" srcOrd="3" destOrd="0" parTransId="{C95E2D59-04E2-4F89-B445-02C772533FDF}" sibTransId="{49283FA8-0E27-40E0-B82A-D1484A2E8D07}"/>
    <dgm:cxn modelId="{2738A495-CFED-4DB3-AF0E-CFC1A8A26BA1}" srcId="{5746F968-0A58-4182-991E-28A840D9ED29}" destId="{1B91CC66-F98E-445A-8A35-8FF9628180F5}" srcOrd="1" destOrd="0" parTransId="{79D5F1EE-4C75-4E28-ACD9-D26261FAE4CE}" sibTransId="{26CC4521-58B1-435F-B84D-5544C839AEF0}"/>
    <dgm:cxn modelId="{EC4EEBA3-40EC-4BCB-B073-2D6F6EBE0A53}" type="presOf" srcId="{9DDA5202-058C-4F75-8000-04D2868A6935}" destId="{DEC181A1-73DB-4F59-BB47-534A8FA9A583}" srcOrd="0" destOrd="2" presId="urn:microsoft.com/office/officeart/2005/8/layout/vList2"/>
    <dgm:cxn modelId="{F5BA6CDC-7E41-4DDF-8389-4D82F124B7C7}" type="presOf" srcId="{EC9BBCC4-34EF-4A58-8087-9C9C9531F3A4}" destId="{DEC181A1-73DB-4F59-BB47-534A8FA9A583}" srcOrd="0" destOrd="3" presId="urn:microsoft.com/office/officeart/2005/8/layout/vList2"/>
    <dgm:cxn modelId="{13CCE7F5-BFD1-4327-8D90-61BD8FA0F586}" type="presOf" srcId="{2A288C74-C77B-4D93-A841-CA6651231951}" destId="{DEC181A1-73DB-4F59-BB47-534A8FA9A583}" srcOrd="0" destOrd="4" presId="urn:microsoft.com/office/officeart/2005/8/layout/vList2"/>
    <dgm:cxn modelId="{160D6AF6-46A3-4964-9E82-239CC1FBFFCC}" srcId="{5746F968-0A58-4182-991E-28A840D9ED29}" destId="{2A288C74-C77B-4D93-A841-CA6651231951}" srcOrd="4" destOrd="0" parTransId="{34345581-7E5D-43AD-BB9D-70386487994E}" sibTransId="{CCCFE108-ABB1-42A1-AC21-E0E0F1155F41}"/>
    <dgm:cxn modelId="{2AB88FC0-E08D-454C-90CD-34C80EAC210E}" type="presParOf" srcId="{12AE60B6-C2AB-4B4B-B1AB-3C20439B8AB3}" destId="{A828E833-72D7-49AB-9133-8CFA58F2446C}" srcOrd="0" destOrd="0" presId="urn:microsoft.com/office/officeart/2005/8/layout/vList2"/>
    <dgm:cxn modelId="{8D0B9C04-F35A-47AF-A1A2-1832B2386478}" type="presParOf" srcId="{12AE60B6-C2AB-4B4B-B1AB-3C20439B8AB3}" destId="{DEC181A1-73DB-4F59-BB47-534A8FA9A583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828E833-72D7-49AB-9133-8CFA58F2446C}">
      <dsp:nvSpPr>
        <dsp:cNvPr id="0" name=""/>
        <dsp:cNvSpPr/>
      </dsp:nvSpPr>
      <dsp:spPr>
        <a:xfrm>
          <a:off x="0" y="280408"/>
          <a:ext cx="11607450" cy="1406924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marL="0" lvl="0" indent="0" algn="l" defTabSz="142240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GB" sz="3200" kern="1200" dirty="0"/>
            <a:t>In reality a population does not have to be people! A population could be;</a:t>
          </a:r>
          <a:endParaRPr lang="en-US" sz="3200" kern="1200" dirty="0"/>
        </a:p>
      </dsp:txBody>
      <dsp:txXfrm>
        <a:off x="68680" y="349088"/>
        <a:ext cx="11470090" cy="1269564"/>
      </dsp:txXfrm>
    </dsp:sp>
    <dsp:sp modelId="{DEC181A1-73DB-4F59-BB47-534A8FA9A583}">
      <dsp:nvSpPr>
        <dsp:cNvPr id="0" name=""/>
        <dsp:cNvSpPr/>
      </dsp:nvSpPr>
      <dsp:spPr>
        <a:xfrm>
          <a:off x="0" y="1687333"/>
          <a:ext cx="11607450" cy="282555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68537" tIns="35560" rIns="199136" bIns="3556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GB" sz="2800" kern="1200" dirty="0"/>
            <a:t>The plants in a sand dune ecosystem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GB" sz="2800" kern="1200" dirty="0"/>
            <a:t>Air quality levels around a city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GB" sz="2800" kern="1200" dirty="0"/>
            <a:t>Traffic volumes on a road</a:t>
          </a:r>
          <a:endParaRPr lang="en-US" sz="2800" kern="1200" dirty="0"/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Font typeface="+mj-lt"/>
            <a:buAutoNum type="arabicPeriod"/>
          </a:pPr>
          <a:r>
            <a:rPr lang="en-US" sz="2800" kern="1200" dirty="0"/>
            <a:t>Life in a pond</a:t>
          </a:r>
        </a:p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en-US" sz="2800" kern="1200" dirty="0"/>
            <a:t>To select a sample to represent a population </a:t>
          </a:r>
          <a:r>
            <a:rPr lang="en-US" sz="2800" b="1" kern="1200" dirty="0">
              <a:solidFill>
                <a:srgbClr val="7030A0"/>
              </a:solidFill>
            </a:rPr>
            <a:t>fairly</a:t>
          </a:r>
          <a:r>
            <a:rPr lang="en-US" sz="2800" kern="1200" dirty="0"/>
            <a:t> and </a:t>
          </a:r>
          <a:r>
            <a:rPr lang="en-US" sz="2800" b="1" kern="1200" dirty="0">
              <a:solidFill>
                <a:srgbClr val="7030A0"/>
              </a:solidFill>
            </a:rPr>
            <a:t>reliably</a:t>
          </a:r>
          <a:r>
            <a:rPr lang="en-US" sz="2800" kern="1200" dirty="0"/>
            <a:t> researchers use </a:t>
          </a:r>
          <a:r>
            <a:rPr lang="en-US" sz="2800" b="1" kern="1200" dirty="0">
              <a:solidFill>
                <a:srgbClr val="7030A0"/>
              </a:solidFill>
            </a:rPr>
            <a:t>SAMPLING.</a:t>
          </a:r>
          <a:endParaRPr lang="en-US" sz="2800" kern="1200" dirty="0"/>
        </a:p>
      </dsp:txBody>
      <dsp:txXfrm>
        <a:off x="0" y="1687333"/>
        <a:ext cx="11607450" cy="2825550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AD191F0-31C5-41AA-9919-12FC8BE5EAD2}" type="datetimeFigureOut">
              <a:rPr lang="en-GB" smtClean="0"/>
              <a:t>06/06/2024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0E25AEB-0F41-47E7-9F06-8AA4CFCF4457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2788599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25AEB-0F41-47E7-9F06-8AA4CFCF4457}" type="slidenum">
              <a:rPr lang="en-GB" smtClean="0"/>
              <a:t>3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43415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pPr marL="0" marR="0" lvl="0" indent="0" algn="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F2863B2C-7939-E440-ABF7-3D74D4AF3B0F}" type="slidenum">
              <a:rPr kumimoji="0" 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ptos" panose="02110004020202020204"/>
                <a:ea typeface="+mn-ea"/>
                <a:cs typeface="+mn-cs"/>
              </a:rPr>
              <a:pPr marL="0" marR="0" lvl="0" indent="0" algn="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ptos" panose="02110004020202020204"/>
              <a:ea typeface="+mn-ea"/>
              <a:cs typeface="+mn-cs"/>
            </a:endParaRPr>
          </a:p>
        </p:txBody>
      </p:sp>
      <p:sp>
        <p:nvSpPr>
          <p:cNvPr id="1116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16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If students say ‘yes’ to ‘is this sample reliable and representative then prompt them to consider gender and </a:t>
            </a:r>
            <a:r>
              <a:rPr lang="en-US" dirty="0" err="1"/>
              <a:t>colour</a:t>
            </a:r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25AEB-0F41-47E7-9F06-8AA4CFCF4457}" type="slidenum">
              <a:rPr lang="en-GB" smtClean="0"/>
              <a:t>14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2061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25AEB-0F41-47E7-9F06-8AA4CFCF4457}" type="slidenum">
              <a:rPr lang="en-GB" smtClean="0"/>
              <a:t>15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520841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25AEB-0F41-47E7-9F06-8AA4CFCF4457}" type="slidenum">
              <a:rPr lang="en-GB" smtClean="0"/>
              <a:t>16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986650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25AEB-0F41-47E7-9F06-8AA4CFCF4457}" type="slidenum">
              <a:rPr lang="en-GB" smtClean="0"/>
              <a:t>17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57858485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0E25AEB-0F41-47E7-9F06-8AA4CFCF4457}" type="slidenum">
              <a:rPr lang="en-GB" smtClean="0"/>
              <a:t>21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8872796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098861-ED96-8540-8B53-CDD731A4F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252" y="1952237"/>
            <a:ext cx="11170024" cy="3293396"/>
          </a:xfrm>
        </p:spPr>
        <p:txBody>
          <a:bodyPr anchor="ctr">
            <a:norm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1451168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6838268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1" y="828637"/>
            <a:ext cx="10515600" cy="2852737"/>
          </a:xfrm>
        </p:spPr>
        <p:txBody>
          <a:bodyPr anchor="b">
            <a:normAutofit/>
          </a:bodyPr>
          <a:lstStyle>
            <a:lvl1pPr>
              <a:defRPr sz="4267"/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1" y="3708361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18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6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5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9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13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32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5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98142145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9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122933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3027D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 dirty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9" y="2505075"/>
            <a:ext cx="5157787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1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rgbClr val="E3027D"/>
                </a:solidFill>
              </a:defRPr>
            </a:lvl1pPr>
            <a:lvl2pPr marL="457189" indent="0">
              <a:buNone/>
              <a:defRPr sz="2000" b="1"/>
            </a:lvl2pPr>
            <a:lvl3pPr marL="914377" indent="0">
              <a:buNone/>
              <a:defRPr sz="1800" b="1"/>
            </a:lvl3pPr>
            <a:lvl4pPr marL="1371566" indent="0">
              <a:buNone/>
              <a:defRPr sz="1600" b="1"/>
            </a:lvl4pPr>
            <a:lvl5pPr marL="1828754" indent="0">
              <a:buNone/>
              <a:defRPr sz="1600" b="1"/>
            </a:lvl5pPr>
            <a:lvl6pPr marL="2285943" indent="0">
              <a:buNone/>
              <a:defRPr sz="1600" b="1"/>
            </a:lvl6pPr>
            <a:lvl7pPr marL="2743131" indent="0">
              <a:buNone/>
              <a:defRPr sz="1600" b="1"/>
            </a:lvl7pPr>
            <a:lvl8pPr marL="3200320" indent="0">
              <a:buNone/>
              <a:defRPr sz="1600" b="1"/>
            </a:lvl8pPr>
            <a:lvl9pPr marL="3657509" indent="0">
              <a:buNone/>
              <a:defRPr sz="1600" b="1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1" y="2505075"/>
            <a:ext cx="5183188" cy="3684588"/>
          </a:xfrm>
        </p:spPr>
        <p:txBody>
          <a:bodyPr/>
          <a:lstStyle/>
          <a:p>
            <a:pPr lvl="0"/>
            <a:r>
              <a:rPr lang="en-GB"/>
              <a:t>Click to edit Master text styles</a:t>
            </a:r>
          </a:p>
          <a:p>
            <a:pPr lvl="1"/>
            <a:r>
              <a:rPr lang="en-GB"/>
              <a:t>Second level</a:t>
            </a:r>
          </a:p>
          <a:p>
            <a:pPr lvl="2"/>
            <a:r>
              <a:rPr lang="en-GB"/>
              <a:t>Third level</a:t>
            </a:r>
          </a:p>
          <a:p>
            <a:pPr lvl="3"/>
            <a:r>
              <a:rPr lang="en-GB"/>
              <a:t>Fourth level</a:t>
            </a:r>
          </a:p>
          <a:p>
            <a:pPr lvl="4"/>
            <a:r>
              <a:rPr lang="en-GB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67231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1874562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99367063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457201"/>
            <a:ext cx="6172200" cy="5403851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189" indent="0">
              <a:buNone/>
              <a:defRPr sz="2800"/>
            </a:lvl2pPr>
            <a:lvl3pPr marL="914377" indent="0">
              <a:buNone/>
              <a:defRPr sz="2400"/>
            </a:lvl3pPr>
            <a:lvl4pPr marL="1371566" indent="0">
              <a:buNone/>
              <a:defRPr sz="2000"/>
            </a:lvl4pPr>
            <a:lvl5pPr marL="1828754" indent="0">
              <a:buNone/>
              <a:defRPr sz="2000"/>
            </a:lvl5pPr>
            <a:lvl6pPr marL="2285943" indent="0">
              <a:buNone/>
              <a:defRPr sz="2000"/>
            </a:lvl6pPr>
            <a:lvl7pPr marL="2743131" indent="0">
              <a:buNone/>
              <a:defRPr sz="2000"/>
            </a:lvl7pPr>
            <a:lvl8pPr marL="3200320" indent="0">
              <a:buNone/>
              <a:defRPr sz="2000"/>
            </a:lvl8pPr>
            <a:lvl9pPr marL="3657509" indent="0">
              <a:buNone/>
              <a:defRPr sz="2000"/>
            </a:lvl9pPr>
          </a:lstStyle>
          <a:p>
            <a:r>
              <a:rPr lang="en-GB" dirty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89" indent="0">
              <a:buNone/>
              <a:defRPr sz="1400"/>
            </a:lvl2pPr>
            <a:lvl3pPr marL="914377" indent="0">
              <a:buNone/>
              <a:defRPr sz="1200"/>
            </a:lvl3pPr>
            <a:lvl4pPr marL="1371566" indent="0">
              <a:buNone/>
              <a:defRPr sz="1000"/>
            </a:lvl4pPr>
            <a:lvl5pPr marL="1828754" indent="0">
              <a:buNone/>
              <a:defRPr sz="1000"/>
            </a:lvl5pPr>
            <a:lvl6pPr marL="2285943" indent="0">
              <a:buNone/>
              <a:defRPr sz="1000"/>
            </a:lvl6pPr>
            <a:lvl7pPr marL="2743131" indent="0">
              <a:buNone/>
              <a:defRPr sz="1000"/>
            </a:lvl7pPr>
            <a:lvl8pPr marL="3200320" indent="0">
              <a:buNone/>
              <a:defRPr sz="1000"/>
            </a:lvl8pPr>
            <a:lvl9pPr marL="3657509" indent="0">
              <a:buNone/>
              <a:defRPr sz="1000"/>
            </a:lvl9pPr>
          </a:lstStyle>
          <a:p>
            <a:pPr lvl="0"/>
            <a:r>
              <a:rPr lang="en-GB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17885723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91098861-ED96-8540-8B53-CDD731A4F928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80252" y="1952237"/>
            <a:ext cx="11170024" cy="3293396"/>
          </a:xfrm>
        </p:spPr>
        <p:txBody>
          <a:bodyPr anchor="ctr">
            <a:normAutofit/>
          </a:bodyPr>
          <a:lstStyle>
            <a:lvl1pPr algn="l">
              <a:defRPr sz="4267">
                <a:solidFill>
                  <a:schemeClr val="bg1"/>
                </a:solidFill>
              </a:defRPr>
            </a:lvl1pPr>
          </a:lstStyle>
          <a:p>
            <a:r>
              <a:rPr lang="en-GB" dirty="0"/>
              <a:t>Click to edit Master 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0715212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714E547B-16B9-5744-A1F0-04B6844C4AC5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92037" r="14454"/>
          <a:stretch/>
        </p:blipFill>
        <p:spPr>
          <a:xfrm>
            <a:off x="0" y="6311901"/>
            <a:ext cx="10429795" cy="546099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GB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74E6D20-4788-1849-AF09-167481258DC0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11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l="86219" t="92037" r="1093" b="1102"/>
          <a:stretch/>
        </p:blipFill>
        <p:spPr>
          <a:xfrm>
            <a:off x="10542494" y="6346479"/>
            <a:ext cx="1547053" cy="470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7203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</p:sldLayoutIdLst>
  <p:txStyles>
    <p:titleStyle>
      <a:lvl1pPr algn="l" defTabSz="914377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rgbClr val="582C83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594" indent="-228594" algn="l" defTabSz="914377" rtl="0" eaLnBrk="1" latinLnBrk="0" hangingPunct="1">
        <a:lnSpc>
          <a:spcPct val="90000"/>
        </a:lnSpc>
        <a:spcBef>
          <a:spcPts val="1000"/>
        </a:spcBef>
        <a:buClr>
          <a:srgbClr val="582C83"/>
        </a:buClr>
        <a:buFont typeface="Arial" panose="020B0604020202020204" pitchFamily="34" charset="0"/>
        <a:buChar char="•"/>
        <a:defRPr sz="21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783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582C83"/>
        </a:buClr>
        <a:buFont typeface="Arial" panose="020B0604020202020204" pitchFamily="34" charset="0"/>
        <a:buChar char="•"/>
        <a:defRPr sz="18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2971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582C83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160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582C83"/>
        </a:buClr>
        <a:buFont typeface="Arial" panose="020B0604020202020204" pitchFamily="34" charset="0"/>
        <a:buChar char="•"/>
        <a:defRPr sz="1333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349" indent="-228594" algn="l" defTabSz="914377" rtl="0" eaLnBrk="1" latinLnBrk="0" hangingPunct="1">
        <a:lnSpc>
          <a:spcPct val="90000"/>
        </a:lnSpc>
        <a:spcBef>
          <a:spcPts val="500"/>
        </a:spcBef>
        <a:buClr>
          <a:srgbClr val="582C83"/>
        </a:buClr>
        <a:buFont typeface="Arial" panose="020B0604020202020204" pitchFamily="34" charset="0"/>
        <a:buChar char="•"/>
        <a:defRPr sz="1067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537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726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914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103" indent="-228594" algn="l" defTabSz="91437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8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77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66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54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943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131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320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509" algn="l" defTabSz="91437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openxmlformats.org/officeDocument/2006/relationships/image" Target="../media/image8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hyperlink" Target="https://play.google.com/store/apps/details?id=com.doggoapps.luxlight&amp;hl=en_GB" TargetMode="Externa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pickerwheel.com/tools/random-number-generator/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454E324-FED7-B64D-B296-088391FC749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4400" dirty="0"/>
              <a:t>Can my school adapt to and resist a heatwave?</a:t>
            </a:r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C44E766-2A3C-66FA-B7F5-C8657596938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GB" sz="2800" dirty="0"/>
              <a:t>Discussion task</a:t>
            </a:r>
          </a:p>
          <a:p>
            <a:r>
              <a:rPr lang="en-GB" sz="2800" dirty="0"/>
              <a:t>What conditions will generate the most useful/ interesting data about if our school can adapt to and resist a heatwave??</a:t>
            </a:r>
          </a:p>
          <a:p>
            <a:endParaRPr lang="en-GB" dirty="0"/>
          </a:p>
        </p:txBody>
      </p:sp>
      <p:pic>
        <p:nvPicPr>
          <p:cNvPr id="5" name="Graphic 4" descr="Woman Shrugging with solid fill">
            <a:extLst>
              <a:ext uri="{FF2B5EF4-FFF2-40B4-BE49-F238E27FC236}">
                <a16:creationId xmlns:a16="http://schemas.microsoft.com/office/drawing/2014/main" id="{DBFBBC6E-E2C2-806D-927C-3D923D8CA83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973916" y="3698704"/>
            <a:ext cx="2593319" cy="2593319"/>
          </a:xfrm>
          <a:prstGeom prst="rect">
            <a:avLst/>
          </a:prstGeom>
        </p:spPr>
      </p:pic>
      <p:pic>
        <p:nvPicPr>
          <p:cNvPr id="7" name="Graphic 6" descr="Confused person with solid fill">
            <a:extLst>
              <a:ext uri="{FF2B5EF4-FFF2-40B4-BE49-F238E27FC236}">
                <a16:creationId xmlns:a16="http://schemas.microsoft.com/office/drawing/2014/main" id="{5B969348-10BA-6F23-AC2E-16E1DA15CD7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3752816" y="3698704"/>
            <a:ext cx="2593319" cy="2593319"/>
          </a:xfrm>
          <a:prstGeom prst="rect">
            <a:avLst/>
          </a:prstGeom>
        </p:spPr>
      </p:pic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BAEFAB73-9A10-D06D-A9C8-64AC7E88C664}"/>
              </a:ext>
            </a:extLst>
          </p:cNvPr>
          <p:cNvSpPr/>
          <p:nvPr/>
        </p:nvSpPr>
        <p:spPr>
          <a:xfrm>
            <a:off x="6346135" y="3712265"/>
            <a:ext cx="4671391" cy="2246244"/>
          </a:xfrm>
          <a:prstGeom prst="roundRect">
            <a:avLst/>
          </a:prstGeom>
          <a:solidFill>
            <a:srgbClr val="E5007E"/>
          </a:solidFill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GB" sz="2400" dirty="0"/>
              <a:t>What is the weather like today when we when you will carry out your sampling? Is it ideal?</a:t>
            </a:r>
          </a:p>
        </p:txBody>
      </p:sp>
      <p:sp>
        <p:nvSpPr>
          <p:cNvPr id="9" name="Speech Bubble: Oval 8">
            <a:extLst>
              <a:ext uri="{FF2B5EF4-FFF2-40B4-BE49-F238E27FC236}">
                <a16:creationId xmlns:a16="http://schemas.microsoft.com/office/drawing/2014/main" id="{87294FB5-15EF-7D19-252D-C076A24A3C61}"/>
              </a:ext>
            </a:extLst>
          </p:cNvPr>
          <p:cNvSpPr/>
          <p:nvPr/>
        </p:nvSpPr>
        <p:spPr>
          <a:xfrm>
            <a:off x="2290970" y="3205371"/>
            <a:ext cx="1307789" cy="591966"/>
          </a:xfrm>
          <a:prstGeom prst="wedgeEllipseCallout">
            <a:avLst>
              <a:gd name="adj1" fmla="val -41335"/>
              <a:gd name="adj2" fmla="val 88032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Speech Bubble: Oval 9">
            <a:extLst>
              <a:ext uri="{FF2B5EF4-FFF2-40B4-BE49-F238E27FC236}">
                <a16:creationId xmlns:a16="http://schemas.microsoft.com/office/drawing/2014/main" id="{3EE0903A-DFFF-F1C0-7D7D-8B59983A7E67}"/>
              </a:ext>
            </a:extLst>
          </p:cNvPr>
          <p:cNvSpPr/>
          <p:nvPr/>
        </p:nvSpPr>
        <p:spPr>
          <a:xfrm>
            <a:off x="3642691" y="3120887"/>
            <a:ext cx="1404383" cy="676449"/>
          </a:xfrm>
          <a:prstGeom prst="wedgeEllipseCallout">
            <a:avLst>
              <a:gd name="adj1" fmla="val 40057"/>
              <a:gd name="adj2" fmla="val 93451"/>
            </a:avLst>
          </a:prstGeom>
          <a:noFill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000" dirty="0">
                <a:solidFill>
                  <a:schemeClr val="tx1"/>
                </a:solidFill>
              </a:rPr>
              <a:t>Click on the Sun for a 1 minute timer</a:t>
            </a:r>
          </a:p>
        </p:txBody>
      </p:sp>
      <p:pic>
        <p:nvPicPr>
          <p:cNvPr id="12" name="Graphic 11" descr="Dim (Medium Sun) with solid fill">
            <a:extLst>
              <a:ext uri="{FF2B5EF4-FFF2-40B4-BE49-F238E27FC236}">
                <a16:creationId xmlns:a16="http://schemas.microsoft.com/office/drawing/2014/main" id="{0310AD10-E8FD-79AD-2327-C84CCE8904A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-1" y="2959772"/>
            <a:ext cx="1726527" cy="17265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3326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1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xit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heel(1)">
                                      <p:cBhvr>
                                        <p:cTn id="11" dur="59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589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2"/>
                  </p:tgtEl>
                </p:cond>
              </p:nextCondLst>
            </p:seq>
          </p:childTnLst>
        </p:cTn>
      </p:par>
    </p:tnLst>
    <p:bldLst>
      <p:bldP spid="8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A97481-94C6-589E-1850-226C2822358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Equipment</a:t>
            </a:r>
          </a:p>
        </p:txBody>
      </p:sp>
    </p:spTree>
    <p:extLst>
      <p:ext uri="{BB962C8B-B14F-4D97-AF65-F5344CB8AC3E}">
        <p14:creationId xmlns:p14="http://schemas.microsoft.com/office/powerpoint/2010/main" val="98226561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05108B8-39B8-C42F-6B1B-B4C5372624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639" y="154781"/>
            <a:ext cx="6585559" cy="1325563"/>
          </a:xfrm>
        </p:spPr>
        <p:txBody>
          <a:bodyPr>
            <a:normAutofit/>
          </a:bodyPr>
          <a:lstStyle/>
          <a:p>
            <a:r>
              <a:rPr lang="en-GB" sz="4267" b="1" u="sng" dirty="0"/>
              <a:t>Equipment – light 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3CA7B1-E0A8-53AE-0AC2-97F7D2995FB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297449" y="1348547"/>
            <a:ext cx="3682652" cy="4351339"/>
          </a:xfrm>
        </p:spPr>
        <p:txBody>
          <a:bodyPr>
            <a:normAutofit fontScale="77500" lnSpcReduction="20000"/>
          </a:bodyPr>
          <a:lstStyle/>
          <a:p>
            <a:pPr>
              <a:lnSpc>
                <a:spcPct val="100000"/>
              </a:lnSpc>
            </a:pPr>
            <a:r>
              <a:rPr lang="en-GB" sz="3200" dirty="0"/>
              <a:t>This is a light meter.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It measures light intensity in units of lux or FC. 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The higher the reading the lighter it is.</a:t>
            </a:r>
          </a:p>
          <a:p>
            <a:pPr>
              <a:lnSpc>
                <a:spcPct val="100000"/>
              </a:lnSpc>
            </a:pPr>
            <a:r>
              <a:rPr lang="en-GB" sz="3200" dirty="0"/>
              <a:t>You can get FREE light meter apps for your phone – </a:t>
            </a:r>
            <a:r>
              <a:rPr lang="en-GB" sz="3200" dirty="0">
                <a:hlinkClick r:id="rId2"/>
              </a:rPr>
              <a:t>the Lux Light meter Pro works well</a:t>
            </a:r>
            <a:endParaRPr lang="en-GB" sz="3200" dirty="0"/>
          </a:p>
        </p:txBody>
      </p:sp>
      <p:pic>
        <p:nvPicPr>
          <p:cNvPr id="6" name="Content Placeholder 5" descr="A red and black light meter&#10;&#10;Description automatically generated">
            <a:extLst>
              <a:ext uri="{FF2B5EF4-FFF2-40B4-BE49-F238E27FC236}">
                <a16:creationId xmlns:a16="http://schemas.microsoft.com/office/drawing/2014/main" id="{BBB756AE-B4C8-E9AE-25FA-7084C447528A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3"/>
          <a:srcRect l="28079" t="2796" r="32949" b="-2796"/>
          <a:stretch/>
        </p:blipFill>
        <p:spPr>
          <a:xfrm>
            <a:off x="4487566" y="1213610"/>
            <a:ext cx="1252670" cy="3214273"/>
          </a:xfrm>
        </p:spPr>
      </p:pic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302DA227-F773-7F05-4CFE-8B2EB485FC2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97845761"/>
              </p:ext>
            </p:extLst>
          </p:nvPr>
        </p:nvGraphicFramePr>
        <p:xfrm>
          <a:off x="6580339" y="630631"/>
          <a:ext cx="5219178" cy="5260982"/>
        </p:xfrm>
        <a:graphic>
          <a:graphicData uri="http://schemas.openxmlformats.org/drawingml/2006/table">
            <a:tbl>
              <a:tblPr>
                <a:tableStyleId>{22838BEF-8BB2-4498-84A7-C5851F593DF1}</a:tableStyleId>
              </a:tblPr>
              <a:tblGrid>
                <a:gridCol w="2609589">
                  <a:extLst>
                    <a:ext uri="{9D8B030D-6E8A-4147-A177-3AD203B41FA5}">
                      <a16:colId xmlns:a16="http://schemas.microsoft.com/office/drawing/2014/main" val="3162014009"/>
                    </a:ext>
                  </a:extLst>
                </a:gridCol>
                <a:gridCol w="2609589">
                  <a:extLst>
                    <a:ext uri="{9D8B030D-6E8A-4147-A177-3AD203B41FA5}">
                      <a16:colId xmlns:a16="http://schemas.microsoft.com/office/drawing/2014/main" val="2698753482"/>
                    </a:ext>
                  </a:extLst>
                </a:gridCol>
              </a:tblGrid>
              <a:tr h="481999"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Light Condition</a:t>
                      </a:r>
                    </a:p>
                  </a:txBody>
                  <a:tcPr marL="2939" marR="2939" marT="2939" marB="2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/>
                        <a:t>Typical lux</a:t>
                      </a:r>
                    </a:p>
                  </a:txBody>
                  <a:tcPr marL="2939" marR="2939" marT="2939" marB="2939" anchor="ctr"/>
                </a:tc>
                <a:extLst>
                  <a:ext uri="{0D108BD9-81ED-4DB2-BD59-A6C34878D82A}">
                    <a16:rowId xmlns:a16="http://schemas.microsoft.com/office/drawing/2014/main" val="248519880"/>
                  </a:ext>
                </a:extLst>
              </a:tr>
              <a:tr h="737397">
                <a:tc>
                  <a:txBody>
                    <a:bodyPr/>
                    <a:lstStyle/>
                    <a:p>
                      <a:r>
                        <a:rPr lang="en-GB" sz="2400" dirty="0"/>
                        <a:t>British summer sunshine</a:t>
                      </a:r>
                    </a:p>
                  </a:txBody>
                  <a:tcPr marL="2939" marR="2939" marT="2939" marB="2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50,000</a:t>
                      </a:r>
                    </a:p>
                  </a:txBody>
                  <a:tcPr marL="2939" marR="2939" marT="2939" marB="2939" anchor="ctr"/>
                </a:tc>
                <a:extLst>
                  <a:ext uri="{0D108BD9-81ED-4DB2-BD59-A6C34878D82A}">
                    <a16:rowId xmlns:a16="http://schemas.microsoft.com/office/drawing/2014/main" val="2082598605"/>
                  </a:ext>
                </a:extLst>
              </a:tr>
              <a:tr h="481999">
                <a:tc>
                  <a:txBody>
                    <a:bodyPr/>
                    <a:lstStyle/>
                    <a:p>
                      <a:r>
                        <a:rPr lang="en-GB" sz="2400" dirty="0"/>
                        <a:t>Ambient Daylight</a:t>
                      </a:r>
                    </a:p>
                  </a:txBody>
                  <a:tcPr marL="2939" marR="2939" marT="2939" marB="2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10,000 to 25,000</a:t>
                      </a:r>
                    </a:p>
                  </a:txBody>
                  <a:tcPr marL="2939" marR="2939" marT="2939" marB="2939" anchor="ctr"/>
                </a:tc>
                <a:extLst>
                  <a:ext uri="{0D108BD9-81ED-4DB2-BD59-A6C34878D82A}">
                    <a16:rowId xmlns:a16="http://schemas.microsoft.com/office/drawing/2014/main" val="1884408203"/>
                  </a:ext>
                </a:extLst>
              </a:tr>
              <a:tr h="371637">
                <a:tc>
                  <a:txBody>
                    <a:bodyPr/>
                    <a:lstStyle/>
                    <a:p>
                      <a:r>
                        <a:rPr lang="en-GB" sz="2400" dirty="0"/>
                        <a:t>Overcast Daylight</a:t>
                      </a:r>
                    </a:p>
                  </a:txBody>
                  <a:tcPr marL="2939" marR="2939" marT="2939" marB="2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1,000 to 5,000</a:t>
                      </a:r>
                    </a:p>
                  </a:txBody>
                  <a:tcPr marL="2939" marR="2939" marT="2939" marB="2939" anchor="ctr"/>
                </a:tc>
                <a:extLst>
                  <a:ext uri="{0D108BD9-81ED-4DB2-BD59-A6C34878D82A}">
                    <a16:rowId xmlns:a16="http://schemas.microsoft.com/office/drawing/2014/main" val="562953757"/>
                  </a:ext>
                </a:extLst>
              </a:tr>
              <a:tr h="371637">
                <a:tc>
                  <a:txBody>
                    <a:bodyPr/>
                    <a:lstStyle/>
                    <a:p>
                      <a:r>
                        <a:rPr lang="en-GB" sz="2400" dirty="0"/>
                        <a:t>Well-lit office</a:t>
                      </a:r>
                    </a:p>
                  </a:txBody>
                  <a:tcPr marL="2939" marR="2939" marT="2939" marB="2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500</a:t>
                      </a:r>
                    </a:p>
                  </a:txBody>
                  <a:tcPr marL="2939" marR="2939" marT="2939" marB="2939" anchor="ctr"/>
                </a:tc>
                <a:extLst>
                  <a:ext uri="{0D108BD9-81ED-4DB2-BD59-A6C34878D82A}">
                    <a16:rowId xmlns:a16="http://schemas.microsoft.com/office/drawing/2014/main" val="4178580749"/>
                  </a:ext>
                </a:extLst>
              </a:tr>
              <a:tr h="371637">
                <a:tc>
                  <a:txBody>
                    <a:bodyPr/>
                    <a:lstStyle/>
                    <a:p>
                      <a:r>
                        <a:rPr lang="en-GB" sz="2400" dirty="0"/>
                        <a:t>Sunset &amp; Sunrise</a:t>
                      </a:r>
                    </a:p>
                  </a:txBody>
                  <a:tcPr marL="2939" marR="2939" marT="2939" marB="2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400</a:t>
                      </a:r>
                    </a:p>
                  </a:txBody>
                  <a:tcPr marL="2939" marR="2939" marT="2939" marB="2939" anchor="ctr"/>
                </a:tc>
                <a:extLst>
                  <a:ext uri="{0D108BD9-81ED-4DB2-BD59-A6C34878D82A}">
                    <a16:rowId xmlns:a16="http://schemas.microsoft.com/office/drawing/2014/main" val="2335466227"/>
                  </a:ext>
                </a:extLst>
              </a:tr>
              <a:tr h="481999">
                <a:tc>
                  <a:txBody>
                    <a:bodyPr/>
                    <a:lstStyle/>
                    <a:p>
                      <a:r>
                        <a:rPr lang="en-GB" sz="2400" dirty="0"/>
                        <a:t>Family Living Room</a:t>
                      </a:r>
                    </a:p>
                  </a:txBody>
                  <a:tcPr marL="2939" marR="2939" marT="2939" marB="2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120</a:t>
                      </a:r>
                    </a:p>
                  </a:txBody>
                  <a:tcPr marL="2939" marR="2939" marT="2939" marB="2939" anchor="ctr"/>
                </a:tc>
                <a:extLst>
                  <a:ext uri="{0D108BD9-81ED-4DB2-BD59-A6C34878D82A}">
                    <a16:rowId xmlns:a16="http://schemas.microsoft.com/office/drawing/2014/main" val="1207569337"/>
                  </a:ext>
                </a:extLst>
              </a:tr>
              <a:tr h="371637">
                <a:tc>
                  <a:txBody>
                    <a:bodyPr/>
                    <a:lstStyle/>
                    <a:p>
                      <a:r>
                        <a:rPr lang="en-GB" sz="2400" dirty="0"/>
                        <a:t>Lifts</a:t>
                      </a:r>
                    </a:p>
                  </a:txBody>
                  <a:tcPr marL="2939" marR="2939" marT="2939" marB="2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100</a:t>
                      </a:r>
                    </a:p>
                  </a:txBody>
                  <a:tcPr marL="2939" marR="2939" marT="2939" marB="2939" anchor="ctr"/>
                </a:tc>
                <a:extLst>
                  <a:ext uri="{0D108BD9-81ED-4DB2-BD59-A6C34878D82A}">
                    <a16:rowId xmlns:a16="http://schemas.microsoft.com/office/drawing/2014/main" val="3150036598"/>
                  </a:ext>
                </a:extLst>
              </a:tr>
              <a:tr h="371637">
                <a:tc>
                  <a:txBody>
                    <a:bodyPr/>
                    <a:lstStyle/>
                    <a:p>
                      <a:r>
                        <a:rPr lang="en-GB" sz="2400" dirty="0"/>
                        <a:t>Street Lighting</a:t>
                      </a:r>
                    </a:p>
                  </a:txBody>
                  <a:tcPr marL="2939" marR="2939" marT="2939" marB="2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>
                          <a:effectLst/>
                        </a:rPr>
                        <a:t>15</a:t>
                      </a:r>
                    </a:p>
                  </a:txBody>
                  <a:tcPr marL="2939" marR="2939" marT="2939" marB="2939" anchor="ctr"/>
                </a:tc>
                <a:extLst>
                  <a:ext uri="{0D108BD9-81ED-4DB2-BD59-A6C34878D82A}">
                    <a16:rowId xmlns:a16="http://schemas.microsoft.com/office/drawing/2014/main" val="85207840"/>
                  </a:ext>
                </a:extLst>
              </a:tr>
              <a:tr h="737397">
                <a:tc>
                  <a:txBody>
                    <a:bodyPr/>
                    <a:lstStyle/>
                    <a:p>
                      <a:r>
                        <a:rPr lang="en-GB" sz="2400"/>
                        <a:t>Moonlight (Full moon)</a:t>
                      </a:r>
                    </a:p>
                  </a:txBody>
                  <a:tcPr marL="2939" marR="2939" marT="2939" marB="2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1</a:t>
                      </a:r>
                    </a:p>
                  </a:txBody>
                  <a:tcPr marL="2939" marR="2939" marT="2939" marB="2939" anchor="ctr"/>
                </a:tc>
                <a:extLst>
                  <a:ext uri="{0D108BD9-81ED-4DB2-BD59-A6C34878D82A}">
                    <a16:rowId xmlns:a16="http://schemas.microsoft.com/office/drawing/2014/main" val="3651115974"/>
                  </a:ext>
                </a:extLst>
              </a:tr>
              <a:tr h="481999">
                <a:tc>
                  <a:txBody>
                    <a:bodyPr/>
                    <a:lstStyle/>
                    <a:p>
                      <a:r>
                        <a:rPr lang="en-GB" sz="2400"/>
                        <a:t>Night (No moon)</a:t>
                      </a:r>
                    </a:p>
                  </a:txBody>
                  <a:tcPr marL="2939" marR="2939" marT="2939" marB="2939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2400" dirty="0">
                          <a:effectLst/>
                        </a:rPr>
                        <a:t>&lt;0.01</a:t>
                      </a:r>
                    </a:p>
                  </a:txBody>
                  <a:tcPr marL="2939" marR="2939" marT="2939" marB="2939" anchor="ctr"/>
                </a:tc>
                <a:extLst>
                  <a:ext uri="{0D108BD9-81ED-4DB2-BD59-A6C34878D82A}">
                    <a16:rowId xmlns:a16="http://schemas.microsoft.com/office/drawing/2014/main" val="2034407644"/>
                  </a:ext>
                </a:extLst>
              </a:tr>
            </a:tbl>
          </a:graphicData>
        </a:graphic>
      </p:graphicFrame>
      <p:pic>
        <p:nvPicPr>
          <p:cNvPr id="5" name="Picture 4" descr="A yellow circle with a white light bulb in it&#10;&#10;Description automatically generated">
            <a:hlinkClick r:id="rId2"/>
            <a:extLst>
              <a:ext uri="{FF2B5EF4-FFF2-40B4-BE49-F238E27FC236}">
                <a16:creationId xmlns:a16="http://schemas.microsoft.com/office/drawing/2014/main" id="{7F63477B-7061-0F2E-D8C3-5EE9FDBB9D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7566" y="4501791"/>
            <a:ext cx="1389822" cy="13898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79567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F4FACA-454E-5FB2-D6A8-B6EBE1366E1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Equipment - thermometer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3F7CB5B-EF50-AFEC-0753-79737DE7D7F9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75365" y="1528177"/>
            <a:ext cx="5844436" cy="4648788"/>
          </a:xfrm>
        </p:spPr>
        <p:txBody>
          <a:bodyPr>
            <a:normAutofit/>
          </a:bodyPr>
          <a:lstStyle/>
          <a:p>
            <a:r>
              <a:rPr lang="en-GB" sz="3200" dirty="0"/>
              <a:t>Thermometers will measure the temperature for you.</a:t>
            </a:r>
          </a:p>
          <a:p>
            <a:r>
              <a:rPr lang="en-GB" sz="3200" dirty="0"/>
              <a:t>You could use an alcohol, digital or infrared thermometer.</a:t>
            </a:r>
          </a:p>
          <a:p>
            <a:r>
              <a:rPr lang="en-GB" sz="3200" dirty="0"/>
              <a:t>Time will be needed to allow the thermometer to adjust to the air temperature </a:t>
            </a:r>
          </a:p>
        </p:txBody>
      </p:sp>
      <p:pic>
        <p:nvPicPr>
          <p:cNvPr id="6" name="Content Placeholder 3">
            <a:extLst>
              <a:ext uri="{FF2B5EF4-FFF2-40B4-BE49-F238E27FC236}">
                <a16:creationId xmlns:a16="http://schemas.microsoft.com/office/drawing/2014/main" id="{24EE272A-414D-B60F-9825-CF705F59FA09}"/>
              </a:ext>
            </a:extLst>
          </p:cNvPr>
          <p:cNvPicPr>
            <a:picLocks noGrp="1" noChangeAspect="1"/>
          </p:cNvPicPr>
          <p:nvPr>
            <p:ph sz="half" idx="2"/>
          </p:nvPr>
        </p:nvPicPr>
        <p:blipFill rotWithShape="1"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t="16410"/>
          <a:stretch/>
        </p:blipFill>
        <p:spPr>
          <a:xfrm>
            <a:off x="7230718" y="257207"/>
            <a:ext cx="3720548" cy="2093938"/>
          </a:xfrm>
          <a:prstGeom prst="rect">
            <a:avLst/>
          </a:prstGeom>
        </p:spPr>
      </p:pic>
      <p:pic>
        <p:nvPicPr>
          <p:cNvPr id="5" name="Picture 4" descr="A thermometer with a wire&#10;&#10;Description automatically generated">
            <a:extLst>
              <a:ext uri="{FF2B5EF4-FFF2-40B4-BE49-F238E27FC236}">
                <a16:creationId xmlns:a16="http://schemas.microsoft.com/office/drawing/2014/main" id="{CD5D1C57-0D5C-C1A6-7CFB-1994855FD05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372599" y="3197223"/>
            <a:ext cx="2443370" cy="249212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CA0ABA9-A153-14A8-1482-8FFD29A3538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36294" y="3011602"/>
            <a:ext cx="1548285" cy="2631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292485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364C310-3B67-6D0B-A02A-2ECD16B0F02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10988" y="1931765"/>
            <a:ext cx="11170024" cy="3293396"/>
          </a:xfrm>
        </p:spPr>
        <p:txBody>
          <a:bodyPr/>
          <a:lstStyle/>
          <a:p>
            <a:r>
              <a:rPr lang="en-GB" dirty="0"/>
              <a:t>Fieldwork Investigation - what impact do trees have on temperatures in the school grounds?</a:t>
            </a:r>
          </a:p>
        </p:txBody>
      </p:sp>
    </p:spTree>
    <p:extLst>
      <p:ext uri="{BB962C8B-B14F-4D97-AF65-F5344CB8AC3E}">
        <p14:creationId xmlns:p14="http://schemas.microsoft.com/office/powerpoint/2010/main" val="34048928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zoid 4">
            <a:extLst>
              <a:ext uri="{FF2B5EF4-FFF2-40B4-BE49-F238E27FC236}">
                <a16:creationId xmlns:a16="http://schemas.microsoft.com/office/drawing/2014/main" id="{A9B350A6-E75B-966F-53A7-0CF799E10E72}"/>
              </a:ext>
            </a:extLst>
          </p:cNvPr>
          <p:cNvSpPr/>
          <p:nvPr/>
        </p:nvSpPr>
        <p:spPr>
          <a:xfrm>
            <a:off x="313082" y="3991734"/>
            <a:ext cx="5590761" cy="2124627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70E36-9B65-E623-0EA8-6C5B46A6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impact do trees have on temperatures in the school grounds?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97815BF-884C-9881-A584-1C18778B4D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GB" dirty="0"/>
              <a:t>Sampling Method – Systematic sampling</a:t>
            </a:r>
          </a:p>
        </p:txBody>
      </p:sp>
      <p:sp>
        <p:nvSpPr>
          <p:cNvPr id="22" name="Content Placeholder 21">
            <a:extLst>
              <a:ext uri="{FF2B5EF4-FFF2-40B4-BE49-F238E27FC236}">
                <a16:creationId xmlns:a16="http://schemas.microsoft.com/office/drawing/2014/main" id="{766E603B-1A76-1759-CB94-D9CC03DDA102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buFont typeface="+mj-lt"/>
              <a:buAutoNum type="arabicPeriod"/>
            </a:pPr>
            <a:r>
              <a:rPr lang="en-GB" dirty="0"/>
              <a:t>Place a tape measure either side of the tree around its stump, 25m on either side.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Start at the stump and measure both the temperature and light levels. Don’t forget to allow the thermometer time to adjust before taking the reading.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Move five meters away and repeat the temperature and light measurements.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Repeat until you are 25m away from the tree.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Once done, repeat the process on the other side of the tree. You should end up with ten results.</a:t>
            </a:r>
          </a:p>
          <a:p>
            <a:pPr marL="457200" indent="-457200">
              <a:buFont typeface="+mj-lt"/>
              <a:buAutoNum type="arabicPeriod"/>
            </a:pPr>
            <a:r>
              <a:rPr lang="en-GB" dirty="0"/>
              <a:t>These results can be recorded on the Excel file.</a:t>
            </a:r>
          </a:p>
          <a:p>
            <a:endParaRPr lang="en-GB" dirty="0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B71D00-4F86-D248-2DC5-599B215C9641}"/>
              </a:ext>
            </a:extLst>
          </p:cNvPr>
          <p:cNvCxnSpPr>
            <a:cxnSpLocks/>
          </p:cNvCxnSpPr>
          <p:nvPr/>
        </p:nvCxnSpPr>
        <p:spPr>
          <a:xfrm>
            <a:off x="1028700" y="4174435"/>
            <a:ext cx="4487517" cy="18983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82F4007-79E6-9A3D-0066-5D4BD258D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411" y="2286000"/>
            <a:ext cx="2754789" cy="2733183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39C7FF6-DFC9-FF28-D166-DE6A8B593D0A}"/>
              </a:ext>
            </a:extLst>
          </p:cNvPr>
          <p:cNvSpPr/>
          <p:nvPr/>
        </p:nvSpPr>
        <p:spPr>
          <a:xfrm>
            <a:off x="956700" y="4106033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06FE86-804E-74E8-E800-5139CBAC307F}"/>
              </a:ext>
            </a:extLst>
          </p:cNvPr>
          <p:cNvSpPr/>
          <p:nvPr/>
        </p:nvSpPr>
        <p:spPr>
          <a:xfrm>
            <a:off x="1432554" y="4296099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90F2FC-3517-B900-9FD4-9F2F8B288F1A}"/>
              </a:ext>
            </a:extLst>
          </p:cNvPr>
          <p:cNvSpPr/>
          <p:nvPr/>
        </p:nvSpPr>
        <p:spPr>
          <a:xfrm>
            <a:off x="2326207" y="4651683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EEC864-565B-6780-2D08-7F89CA6EA5BC}"/>
              </a:ext>
            </a:extLst>
          </p:cNvPr>
          <p:cNvSpPr/>
          <p:nvPr/>
        </p:nvSpPr>
        <p:spPr>
          <a:xfrm>
            <a:off x="1896528" y="4492773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BD507E-4449-269E-C1A8-66E178F65585}"/>
              </a:ext>
            </a:extLst>
          </p:cNvPr>
          <p:cNvSpPr/>
          <p:nvPr/>
        </p:nvSpPr>
        <p:spPr>
          <a:xfrm>
            <a:off x="2714388" y="4810398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1B8DB41-12DA-670E-0DEB-7EBF418B0D42}"/>
              </a:ext>
            </a:extLst>
          </p:cNvPr>
          <p:cNvSpPr/>
          <p:nvPr/>
        </p:nvSpPr>
        <p:spPr>
          <a:xfrm>
            <a:off x="3049905" y="4954398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1ADDB46-912A-D429-60F6-BF2BAFB2D983}"/>
              </a:ext>
            </a:extLst>
          </p:cNvPr>
          <p:cNvSpPr/>
          <p:nvPr/>
        </p:nvSpPr>
        <p:spPr>
          <a:xfrm>
            <a:off x="3496591" y="514722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EC83B2-035B-5142-EA47-CB22546557EC}"/>
              </a:ext>
            </a:extLst>
          </p:cNvPr>
          <p:cNvSpPr/>
          <p:nvPr/>
        </p:nvSpPr>
        <p:spPr>
          <a:xfrm>
            <a:off x="4021265" y="5374604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C3EC6E-AC29-424B-A96E-49ADD55F0702}"/>
              </a:ext>
            </a:extLst>
          </p:cNvPr>
          <p:cNvSpPr/>
          <p:nvPr/>
        </p:nvSpPr>
        <p:spPr>
          <a:xfrm>
            <a:off x="4586138" y="5616457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475FD00-0B7A-4C63-7A44-411BD9742F8F}"/>
              </a:ext>
            </a:extLst>
          </p:cNvPr>
          <p:cNvSpPr/>
          <p:nvPr/>
        </p:nvSpPr>
        <p:spPr>
          <a:xfrm>
            <a:off x="5185683" y="5867884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CB6177-F119-C63C-3AA2-8A9C3026D319}"/>
              </a:ext>
            </a:extLst>
          </p:cNvPr>
          <p:cNvCxnSpPr>
            <a:cxnSpLocks/>
          </p:cNvCxnSpPr>
          <p:nvPr/>
        </p:nvCxnSpPr>
        <p:spPr>
          <a:xfrm>
            <a:off x="4021265" y="5587006"/>
            <a:ext cx="564873" cy="2323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5880D90-3872-A576-FF8B-6D60AF9B2543}"/>
              </a:ext>
            </a:extLst>
          </p:cNvPr>
          <p:cNvSpPr txBox="1"/>
          <p:nvPr/>
        </p:nvSpPr>
        <p:spPr>
          <a:xfrm rot="1251057">
            <a:off x="4027468" y="5665472"/>
            <a:ext cx="422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5m</a:t>
            </a:r>
          </a:p>
        </p:txBody>
      </p:sp>
    </p:spTree>
    <p:extLst>
      <p:ext uri="{BB962C8B-B14F-4D97-AF65-F5344CB8AC3E}">
        <p14:creationId xmlns:p14="http://schemas.microsoft.com/office/powerpoint/2010/main" val="318274148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rapezoid 4">
            <a:extLst>
              <a:ext uri="{FF2B5EF4-FFF2-40B4-BE49-F238E27FC236}">
                <a16:creationId xmlns:a16="http://schemas.microsoft.com/office/drawing/2014/main" id="{A9B350A6-E75B-966F-53A7-0CF799E10E72}"/>
              </a:ext>
            </a:extLst>
          </p:cNvPr>
          <p:cNvSpPr/>
          <p:nvPr/>
        </p:nvSpPr>
        <p:spPr>
          <a:xfrm>
            <a:off x="313082" y="3991734"/>
            <a:ext cx="5590761" cy="2124627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F70E36-9B65-E623-0EA8-6C5B46A654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impact do trees have on temperatures in the school grounds?</a:t>
            </a:r>
          </a:p>
        </p:txBody>
      </p:sp>
      <p:sp>
        <p:nvSpPr>
          <p:cNvPr id="21" name="Content Placeholder 20">
            <a:extLst>
              <a:ext uri="{FF2B5EF4-FFF2-40B4-BE49-F238E27FC236}">
                <a16:creationId xmlns:a16="http://schemas.microsoft.com/office/drawing/2014/main" id="{C97815BF-884C-9881-A584-1C18778B4D87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GB" dirty="0"/>
              <a:t>Sampling Method – Systematic sampling</a:t>
            </a:r>
          </a:p>
        </p:txBody>
      </p:sp>
      <p:graphicFrame>
        <p:nvGraphicFramePr>
          <p:cNvPr id="3" name="Content Placeholder 2">
            <a:extLst>
              <a:ext uri="{FF2B5EF4-FFF2-40B4-BE49-F238E27FC236}">
                <a16:creationId xmlns:a16="http://schemas.microsoft.com/office/drawing/2014/main" id="{083BF7E0-7A29-6953-EEDD-1D90506FF5DB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44132035"/>
              </p:ext>
            </p:extLst>
          </p:nvPr>
        </p:nvGraphicFramePr>
        <p:xfrm>
          <a:off x="6565554" y="1564686"/>
          <a:ext cx="5038854" cy="4572211"/>
        </p:xfrm>
        <a:graphic>
          <a:graphicData uri="http://schemas.openxmlformats.org/drawingml/2006/table">
            <a:tbl>
              <a:tblPr/>
              <a:tblGrid>
                <a:gridCol w="789789">
                  <a:extLst>
                    <a:ext uri="{9D8B030D-6E8A-4147-A177-3AD203B41FA5}">
                      <a16:colId xmlns:a16="http://schemas.microsoft.com/office/drawing/2014/main" val="1742487044"/>
                    </a:ext>
                  </a:extLst>
                </a:gridCol>
                <a:gridCol w="947747">
                  <a:extLst>
                    <a:ext uri="{9D8B030D-6E8A-4147-A177-3AD203B41FA5}">
                      <a16:colId xmlns:a16="http://schemas.microsoft.com/office/drawing/2014/main" val="2300524838"/>
                    </a:ext>
                  </a:extLst>
                </a:gridCol>
                <a:gridCol w="1279458">
                  <a:extLst>
                    <a:ext uri="{9D8B030D-6E8A-4147-A177-3AD203B41FA5}">
                      <a16:colId xmlns:a16="http://schemas.microsoft.com/office/drawing/2014/main" val="2409214311"/>
                    </a:ext>
                  </a:extLst>
                </a:gridCol>
                <a:gridCol w="2021860">
                  <a:extLst>
                    <a:ext uri="{9D8B030D-6E8A-4147-A177-3AD203B41FA5}">
                      <a16:colId xmlns:a16="http://schemas.microsoft.com/office/drawing/2014/main" val="4179652781"/>
                    </a:ext>
                  </a:extLst>
                </a:gridCol>
              </a:tblGrid>
              <a:tr h="382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D86DCD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86DCD"/>
                          </a:highlight>
                          <a:latin typeface="Aptos Narrow" panose="020B0004020202020204" pitchFamily="34" charset="0"/>
                        </a:rPr>
                        <a:t>Light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D86DCD"/>
                          </a:highlight>
                          <a:latin typeface="Aptos Narrow" panose="020B0004020202020204" pitchFamily="34" charset="0"/>
                        </a:rPr>
                        <a:t>Temperature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86DCD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46082271"/>
                  </a:ext>
                </a:extLst>
              </a:tr>
              <a:tr h="382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Furthest from Tree Stump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43144523"/>
                  </a:ext>
                </a:extLst>
              </a:tr>
              <a:tr h="382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95991095"/>
                  </a:ext>
                </a:extLst>
              </a:tr>
              <a:tr h="382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59464227"/>
                  </a:ext>
                </a:extLst>
              </a:tr>
              <a:tr h="382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67482715"/>
                  </a:ext>
                </a:extLst>
              </a:tr>
              <a:tr h="382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Closest to tree stump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55453401"/>
                  </a:ext>
                </a:extLst>
              </a:tr>
              <a:tr h="403511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6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Closest to tree stump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8513100"/>
                  </a:ext>
                </a:extLst>
              </a:tr>
              <a:tr h="382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7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12619018"/>
                  </a:ext>
                </a:extLst>
              </a:tr>
              <a:tr h="382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8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293099145"/>
                  </a:ext>
                </a:extLst>
              </a:tr>
              <a:tr h="382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9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8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83669996"/>
                  </a:ext>
                </a:extLst>
              </a:tr>
              <a:tr h="382975"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8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Furthest from Tree Stump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15614523"/>
                  </a:ext>
                </a:extLst>
              </a:tr>
            </a:tbl>
          </a:graphicData>
        </a:graphic>
      </p:graphicFrame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41B71D00-4F86-D248-2DC5-599B215C9641}"/>
              </a:ext>
            </a:extLst>
          </p:cNvPr>
          <p:cNvCxnSpPr>
            <a:cxnSpLocks/>
          </p:cNvCxnSpPr>
          <p:nvPr/>
        </p:nvCxnSpPr>
        <p:spPr>
          <a:xfrm>
            <a:off x="1028700" y="4174435"/>
            <a:ext cx="4487517" cy="1898374"/>
          </a:xfrm>
          <a:prstGeom prst="line">
            <a:avLst/>
          </a:prstGeom>
          <a:ln w="3810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4" name="Picture 3">
            <a:extLst>
              <a:ext uri="{FF2B5EF4-FFF2-40B4-BE49-F238E27FC236}">
                <a16:creationId xmlns:a16="http://schemas.microsoft.com/office/drawing/2014/main" id="{C82F4007-79E6-9A3D-0066-5D4BD258D55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0411" y="2286000"/>
            <a:ext cx="2754789" cy="2733183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539C7FF6-DFC9-FF28-D166-DE6A8B593D0A}"/>
              </a:ext>
            </a:extLst>
          </p:cNvPr>
          <p:cNvSpPr/>
          <p:nvPr/>
        </p:nvSpPr>
        <p:spPr>
          <a:xfrm>
            <a:off x="956700" y="4106033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E806FE86-804E-74E8-E800-5139CBAC307F}"/>
              </a:ext>
            </a:extLst>
          </p:cNvPr>
          <p:cNvSpPr/>
          <p:nvPr/>
        </p:nvSpPr>
        <p:spPr>
          <a:xfrm>
            <a:off x="1432554" y="4296099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690F2FC-3517-B900-9FD4-9F2F8B288F1A}"/>
              </a:ext>
            </a:extLst>
          </p:cNvPr>
          <p:cNvSpPr/>
          <p:nvPr/>
        </p:nvSpPr>
        <p:spPr>
          <a:xfrm>
            <a:off x="2326207" y="4651683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7EEEC864-565B-6780-2D08-7F89CA6EA5BC}"/>
              </a:ext>
            </a:extLst>
          </p:cNvPr>
          <p:cNvSpPr/>
          <p:nvPr/>
        </p:nvSpPr>
        <p:spPr>
          <a:xfrm>
            <a:off x="1896528" y="4492773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B3BD507E-4449-269E-C1A8-66E178F65585}"/>
              </a:ext>
            </a:extLst>
          </p:cNvPr>
          <p:cNvSpPr/>
          <p:nvPr/>
        </p:nvSpPr>
        <p:spPr>
          <a:xfrm>
            <a:off x="2714388" y="4810398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D1B8DB41-12DA-670E-0DEB-7EBF418B0D42}"/>
              </a:ext>
            </a:extLst>
          </p:cNvPr>
          <p:cNvSpPr/>
          <p:nvPr/>
        </p:nvSpPr>
        <p:spPr>
          <a:xfrm>
            <a:off x="3049905" y="4954398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D1ADDB46-912A-D429-60F6-BF2BAFB2D983}"/>
              </a:ext>
            </a:extLst>
          </p:cNvPr>
          <p:cNvSpPr/>
          <p:nvPr/>
        </p:nvSpPr>
        <p:spPr>
          <a:xfrm>
            <a:off x="3496591" y="5147220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46EC83B2-035B-5142-EA47-CB22546557EC}"/>
              </a:ext>
            </a:extLst>
          </p:cNvPr>
          <p:cNvSpPr/>
          <p:nvPr/>
        </p:nvSpPr>
        <p:spPr>
          <a:xfrm>
            <a:off x="4021265" y="5374604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C4C3EC6E-AC29-424B-A96E-49ADD55F0702}"/>
              </a:ext>
            </a:extLst>
          </p:cNvPr>
          <p:cNvSpPr/>
          <p:nvPr/>
        </p:nvSpPr>
        <p:spPr>
          <a:xfrm>
            <a:off x="4586138" y="5616457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3475FD00-0B7A-4C63-7A44-411BD9742F8F}"/>
              </a:ext>
            </a:extLst>
          </p:cNvPr>
          <p:cNvSpPr/>
          <p:nvPr/>
        </p:nvSpPr>
        <p:spPr>
          <a:xfrm>
            <a:off x="5185683" y="5867884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cxnSp>
        <p:nvCxnSpPr>
          <p:cNvPr id="24" name="Straight Arrow Connector 23">
            <a:extLst>
              <a:ext uri="{FF2B5EF4-FFF2-40B4-BE49-F238E27FC236}">
                <a16:creationId xmlns:a16="http://schemas.microsoft.com/office/drawing/2014/main" id="{60CB6177-F119-C63C-3AA2-8A9C3026D319}"/>
              </a:ext>
            </a:extLst>
          </p:cNvPr>
          <p:cNvCxnSpPr>
            <a:cxnSpLocks/>
          </p:cNvCxnSpPr>
          <p:nvPr/>
        </p:nvCxnSpPr>
        <p:spPr>
          <a:xfrm>
            <a:off x="4021265" y="5587006"/>
            <a:ext cx="564873" cy="232355"/>
          </a:xfrm>
          <a:prstGeom prst="straightConnector1">
            <a:avLst/>
          </a:prstGeom>
          <a:ln>
            <a:headEnd type="triangle"/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6" name="TextBox 25">
            <a:extLst>
              <a:ext uri="{FF2B5EF4-FFF2-40B4-BE49-F238E27FC236}">
                <a16:creationId xmlns:a16="http://schemas.microsoft.com/office/drawing/2014/main" id="{95880D90-3872-A576-FF8B-6D60AF9B2543}"/>
              </a:ext>
            </a:extLst>
          </p:cNvPr>
          <p:cNvSpPr txBox="1"/>
          <p:nvPr/>
        </p:nvSpPr>
        <p:spPr>
          <a:xfrm rot="1251057">
            <a:off x="4027468" y="5665472"/>
            <a:ext cx="422479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1400" b="1" dirty="0"/>
              <a:t>5m</a:t>
            </a:r>
          </a:p>
        </p:txBody>
      </p:sp>
    </p:spTree>
    <p:extLst>
      <p:ext uri="{BB962C8B-B14F-4D97-AF65-F5344CB8AC3E}">
        <p14:creationId xmlns:p14="http://schemas.microsoft.com/office/powerpoint/2010/main" val="226902755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D634-2917-9E69-F5CF-778F844B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What impact do trees have on temperatures in the school grounds? METHOD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759B4-00A0-DCBF-24AF-BF5D8CDEBB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fontScale="92500" lnSpcReduction="20000"/>
          </a:bodyPr>
          <a:lstStyle/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GB" dirty="0"/>
              <a:t>Collect the temperature and light readings in concentric circles around the tree.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GB" dirty="0"/>
              <a:t>Start at the stump and take 4 readings around the base of the tree, perhaps at all major points of the compass.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GB" dirty="0"/>
              <a:t>Move out 3 to 5m (depending on the size of the tree) and take 4 more readings around the tree.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GB" dirty="0"/>
              <a:t>Repeat more times until you are clear of the tree canopy.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r>
              <a:rPr lang="en-GB" dirty="0"/>
              <a:t>These results can be recorded on the Excel file.</a:t>
            </a:r>
          </a:p>
          <a:p>
            <a:pPr marL="457200" indent="-457200">
              <a:lnSpc>
                <a:spcPct val="110000"/>
              </a:lnSpc>
              <a:buFont typeface="+mj-lt"/>
              <a:buAutoNum type="arabicPeriod"/>
            </a:pPr>
            <a:endParaRPr lang="en-GB" dirty="0"/>
          </a:p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endParaRPr lang="en-GB" dirty="0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AE59DE23-ED81-1E3C-523F-1737A89B6A95}"/>
              </a:ext>
            </a:extLst>
          </p:cNvPr>
          <p:cNvSpPr/>
          <p:nvPr/>
        </p:nvSpPr>
        <p:spPr>
          <a:xfrm>
            <a:off x="313082" y="4001294"/>
            <a:ext cx="5590761" cy="2124627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106079-6CF9-1F40-23D4-0EA6BACB88DF}"/>
              </a:ext>
            </a:extLst>
          </p:cNvPr>
          <p:cNvSpPr/>
          <p:nvPr/>
        </p:nvSpPr>
        <p:spPr>
          <a:xfrm>
            <a:off x="2798237" y="4690977"/>
            <a:ext cx="422413" cy="310744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9B7D7D-3967-1423-B126-F017229BC165}"/>
              </a:ext>
            </a:extLst>
          </p:cNvPr>
          <p:cNvSpPr/>
          <p:nvPr/>
        </p:nvSpPr>
        <p:spPr>
          <a:xfrm>
            <a:off x="2479044" y="4437126"/>
            <a:ext cx="1152933" cy="87010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B0FB14D-6CC2-3601-4880-462C292B1EB6}"/>
              </a:ext>
            </a:extLst>
          </p:cNvPr>
          <p:cNvSpPr/>
          <p:nvPr/>
        </p:nvSpPr>
        <p:spPr>
          <a:xfrm>
            <a:off x="2077278" y="4249508"/>
            <a:ext cx="1848679" cy="1336283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885DB1-2D36-6AEC-4454-9837D0E7686A}"/>
              </a:ext>
            </a:extLst>
          </p:cNvPr>
          <p:cNvSpPr/>
          <p:nvPr/>
        </p:nvSpPr>
        <p:spPr>
          <a:xfrm>
            <a:off x="1673918" y="4089464"/>
            <a:ext cx="2639665" cy="177401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DE6D02-3A7D-42AF-0C8E-F3D315161146}"/>
              </a:ext>
            </a:extLst>
          </p:cNvPr>
          <p:cNvSpPr/>
          <p:nvPr/>
        </p:nvSpPr>
        <p:spPr>
          <a:xfrm>
            <a:off x="2027155" y="48324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385896-2E14-6367-F3A1-2ECCE1EC6069}"/>
              </a:ext>
            </a:extLst>
          </p:cNvPr>
          <p:cNvSpPr/>
          <p:nvPr/>
        </p:nvSpPr>
        <p:spPr>
          <a:xfrm>
            <a:off x="2720890" y="4792561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6C9FE4-1E6D-F939-5E86-A5452466D53D}"/>
              </a:ext>
            </a:extLst>
          </p:cNvPr>
          <p:cNvSpPr/>
          <p:nvPr/>
        </p:nvSpPr>
        <p:spPr>
          <a:xfrm>
            <a:off x="2947948" y="4605631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D0BB65-C080-B72B-F1D6-A0FF4F8D8A57}"/>
              </a:ext>
            </a:extLst>
          </p:cNvPr>
          <p:cNvSpPr/>
          <p:nvPr/>
        </p:nvSpPr>
        <p:spPr>
          <a:xfrm>
            <a:off x="3178090" y="479976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780DFF-DCC9-73FA-8789-6DA9FF5E0DB0}"/>
              </a:ext>
            </a:extLst>
          </p:cNvPr>
          <p:cNvSpPr/>
          <p:nvPr/>
        </p:nvSpPr>
        <p:spPr>
          <a:xfrm>
            <a:off x="2940973" y="4918091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36E50E-ADA1-E0EC-BDCA-21D89E7CCE1E}"/>
              </a:ext>
            </a:extLst>
          </p:cNvPr>
          <p:cNvSpPr/>
          <p:nvPr/>
        </p:nvSpPr>
        <p:spPr>
          <a:xfrm>
            <a:off x="3835787" y="482362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6BE1FD-A33C-B564-BB21-15C2C363293D}"/>
              </a:ext>
            </a:extLst>
          </p:cNvPr>
          <p:cNvSpPr/>
          <p:nvPr/>
        </p:nvSpPr>
        <p:spPr>
          <a:xfrm>
            <a:off x="2962211" y="5798379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CF9FD5-83BB-2B25-F5F9-F94216D6CB66}"/>
              </a:ext>
            </a:extLst>
          </p:cNvPr>
          <p:cNvSpPr/>
          <p:nvPr/>
        </p:nvSpPr>
        <p:spPr>
          <a:xfrm>
            <a:off x="4240166" y="483769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30B7070-DD64-CA24-7DBB-477B6E7C40A6}"/>
              </a:ext>
            </a:extLst>
          </p:cNvPr>
          <p:cNvSpPr/>
          <p:nvPr/>
        </p:nvSpPr>
        <p:spPr>
          <a:xfrm>
            <a:off x="2965387" y="3987613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4EB8652-F19F-763A-A98A-43FE986969C5}"/>
              </a:ext>
            </a:extLst>
          </p:cNvPr>
          <p:cNvSpPr/>
          <p:nvPr/>
        </p:nvSpPr>
        <p:spPr>
          <a:xfrm>
            <a:off x="1601918" y="4822034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106771-6F3F-C4DE-1D84-5350FDEC35F2}"/>
              </a:ext>
            </a:extLst>
          </p:cNvPr>
          <p:cNvSpPr/>
          <p:nvPr/>
        </p:nvSpPr>
        <p:spPr>
          <a:xfrm>
            <a:off x="2957991" y="522213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29485C-C383-C162-5644-BA15385F8098}"/>
              </a:ext>
            </a:extLst>
          </p:cNvPr>
          <p:cNvSpPr/>
          <p:nvPr/>
        </p:nvSpPr>
        <p:spPr>
          <a:xfrm>
            <a:off x="3551401" y="48324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B23E088-1251-9B57-E3E1-4B2C527F66ED}"/>
              </a:ext>
            </a:extLst>
          </p:cNvPr>
          <p:cNvSpPr/>
          <p:nvPr/>
        </p:nvSpPr>
        <p:spPr>
          <a:xfrm>
            <a:off x="2953690" y="5492361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60EF78B-040D-FBEF-C361-2FF5368F74D2}"/>
              </a:ext>
            </a:extLst>
          </p:cNvPr>
          <p:cNvSpPr/>
          <p:nvPr/>
        </p:nvSpPr>
        <p:spPr>
          <a:xfrm>
            <a:off x="2417926" y="48324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0C78CAE-A1B7-DDE1-FC5F-6D7BD1EB3A8F}"/>
              </a:ext>
            </a:extLst>
          </p:cNvPr>
          <p:cNvSpPr/>
          <p:nvPr/>
        </p:nvSpPr>
        <p:spPr>
          <a:xfrm>
            <a:off x="2962211" y="4346013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92B3A2-0B50-7D66-F510-C8B8CC1D8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972" y="2167023"/>
            <a:ext cx="2754789" cy="2733183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018039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15D634-2917-9E69-F5CF-778F844BC9B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dirty="0"/>
              <a:t>Alternative fieldwork – what impact do trees have on temperatures in the school grounds? METHOD 2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60759B4-00A0-DCBF-24AF-BF5D8CDEBB00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endParaRPr lang="en-GB" dirty="0"/>
          </a:p>
          <a:p>
            <a:pPr>
              <a:lnSpc>
                <a:spcPct val="110000"/>
              </a:lnSpc>
            </a:pPr>
            <a:endParaRPr lang="en-GB" dirty="0"/>
          </a:p>
        </p:txBody>
      </p:sp>
      <p:sp>
        <p:nvSpPr>
          <p:cNvPr id="5" name="Trapezoid 4">
            <a:extLst>
              <a:ext uri="{FF2B5EF4-FFF2-40B4-BE49-F238E27FC236}">
                <a16:creationId xmlns:a16="http://schemas.microsoft.com/office/drawing/2014/main" id="{AE59DE23-ED81-1E3C-523F-1737A89B6A95}"/>
              </a:ext>
            </a:extLst>
          </p:cNvPr>
          <p:cNvSpPr/>
          <p:nvPr/>
        </p:nvSpPr>
        <p:spPr>
          <a:xfrm>
            <a:off x="313082" y="4001294"/>
            <a:ext cx="5590761" cy="2124627"/>
          </a:xfrm>
          <a:prstGeom prst="trapezoid">
            <a:avLst/>
          </a:prstGeom>
          <a:solidFill>
            <a:schemeClr val="accent6">
              <a:lumMod val="40000"/>
              <a:lumOff val="60000"/>
            </a:schemeClr>
          </a:solidFill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Oval 6">
            <a:extLst>
              <a:ext uri="{FF2B5EF4-FFF2-40B4-BE49-F238E27FC236}">
                <a16:creationId xmlns:a16="http://schemas.microsoft.com/office/drawing/2014/main" id="{B5106079-6CF9-1F40-23D4-0EA6BACB88DF}"/>
              </a:ext>
            </a:extLst>
          </p:cNvPr>
          <p:cNvSpPr/>
          <p:nvPr/>
        </p:nvSpPr>
        <p:spPr>
          <a:xfrm>
            <a:off x="2798237" y="4690977"/>
            <a:ext cx="422413" cy="310744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8" name="Oval 7">
            <a:extLst>
              <a:ext uri="{FF2B5EF4-FFF2-40B4-BE49-F238E27FC236}">
                <a16:creationId xmlns:a16="http://schemas.microsoft.com/office/drawing/2014/main" id="{F59B7D7D-3967-1423-B126-F017229BC165}"/>
              </a:ext>
            </a:extLst>
          </p:cNvPr>
          <p:cNvSpPr/>
          <p:nvPr/>
        </p:nvSpPr>
        <p:spPr>
          <a:xfrm>
            <a:off x="2479044" y="4437126"/>
            <a:ext cx="1152933" cy="870106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EB0FB14D-6CC2-3601-4880-462C292B1EB6}"/>
              </a:ext>
            </a:extLst>
          </p:cNvPr>
          <p:cNvSpPr/>
          <p:nvPr/>
        </p:nvSpPr>
        <p:spPr>
          <a:xfrm>
            <a:off x="2077278" y="4249508"/>
            <a:ext cx="1848679" cy="1336283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60885DB1-2D36-6AEC-4454-9837D0E7686A}"/>
              </a:ext>
            </a:extLst>
          </p:cNvPr>
          <p:cNvSpPr/>
          <p:nvPr/>
        </p:nvSpPr>
        <p:spPr>
          <a:xfrm>
            <a:off x="1673918" y="4089464"/>
            <a:ext cx="2639665" cy="1774012"/>
          </a:xfrm>
          <a:prstGeom prst="ellipse">
            <a:avLst/>
          </a:prstGeom>
          <a:noFill/>
          <a:ln>
            <a:solidFill>
              <a:schemeClr val="tx1">
                <a:lumMod val="95000"/>
                <a:lumOff val="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F9DE6D02-3A7D-42AF-0C8E-F3D315161146}"/>
              </a:ext>
            </a:extLst>
          </p:cNvPr>
          <p:cNvSpPr/>
          <p:nvPr/>
        </p:nvSpPr>
        <p:spPr>
          <a:xfrm>
            <a:off x="2027155" y="48324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0B385896-2E14-6367-F3A1-2ECCE1EC6069}"/>
              </a:ext>
            </a:extLst>
          </p:cNvPr>
          <p:cNvSpPr/>
          <p:nvPr/>
        </p:nvSpPr>
        <p:spPr>
          <a:xfrm>
            <a:off x="2720890" y="4792561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FC6C9FE4-1E6D-F939-5E86-A5452466D53D}"/>
              </a:ext>
            </a:extLst>
          </p:cNvPr>
          <p:cNvSpPr/>
          <p:nvPr/>
        </p:nvSpPr>
        <p:spPr>
          <a:xfrm>
            <a:off x="2947948" y="4605631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4" name="Oval 13">
            <a:extLst>
              <a:ext uri="{FF2B5EF4-FFF2-40B4-BE49-F238E27FC236}">
                <a16:creationId xmlns:a16="http://schemas.microsoft.com/office/drawing/2014/main" id="{E4D0BB65-C080-B72B-F1D6-A0FF4F8D8A57}"/>
              </a:ext>
            </a:extLst>
          </p:cNvPr>
          <p:cNvSpPr/>
          <p:nvPr/>
        </p:nvSpPr>
        <p:spPr>
          <a:xfrm>
            <a:off x="3178090" y="479976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11780DFF-DCC9-73FA-8789-6DA9FF5E0DB0}"/>
              </a:ext>
            </a:extLst>
          </p:cNvPr>
          <p:cNvSpPr/>
          <p:nvPr/>
        </p:nvSpPr>
        <p:spPr>
          <a:xfrm>
            <a:off x="2940973" y="4918091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6036E50E-ADA1-E0EC-BDCA-21D89E7CCE1E}"/>
              </a:ext>
            </a:extLst>
          </p:cNvPr>
          <p:cNvSpPr/>
          <p:nvPr/>
        </p:nvSpPr>
        <p:spPr>
          <a:xfrm>
            <a:off x="3835787" y="482362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7" name="Oval 16">
            <a:extLst>
              <a:ext uri="{FF2B5EF4-FFF2-40B4-BE49-F238E27FC236}">
                <a16:creationId xmlns:a16="http://schemas.microsoft.com/office/drawing/2014/main" id="{B86BE1FD-A33C-B564-BB21-15C2C363293D}"/>
              </a:ext>
            </a:extLst>
          </p:cNvPr>
          <p:cNvSpPr/>
          <p:nvPr/>
        </p:nvSpPr>
        <p:spPr>
          <a:xfrm>
            <a:off x="2962211" y="5798379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8" name="Oval 17">
            <a:extLst>
              <a:ext uri="{FF2B5EF4-FFF2-40B4-BE49-F238E27FC236}">
                <a16:creationId xmlns:a16="http://schemas.microsoft.com/office/drawing/2014/main" id="{2DCF9FD5-83BB-2B25-F5F9-F94216D6CB66}"/>
              </a:ext>
            </a:extLst>
          </p:cNvPr>
          <p:cNvSpPr/>
          <p:nvPr/>
        </p:nvSpPr>
        <p:spPr>
          <a:xfrm>
            <a:off x="4240166" y="4837692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530B7070-DD64-CA24-7DBB-477B6E7C40A6}"/>
              </a:ext>
            </a:extLst>
          </p:cNvPr>
          <p:cNvSpPr/>
          <p:nvPr/>
        </p:nvSpPr>
        <p:spPr>
          <a:xfrm>
            <a:off x="2965387" y="3987613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0" name="Oval 19">
            <a:extLst>
              <a:ext uri="{FF2B5EF4-FFF2-40B4-BE49-F238E27FC236}">
                <a16:creationId xmlns:a16="http://schemas.microsoft.com/office/drawing/2014/main" id="{A4EB8652-F19F-763A-A98A-43FE986969C5}"/>
              </a:ext>
            </a:extLst>
          </p:cNvPr>
          <p:cNvSpPr/>
          <p:nvPr/>
        </p:nvSpPr>
        <p:spPr>
          <a:xfrm>
            <a:off x="1601918" y="4822034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3" name="Oval 22">
            <a:extLst>
              <a:ext uri="{FF2B5EF4-FFF2-40B4-BE49-F238E27FC236}">
                <a16:creationId xmlns:a16="http://schemas.microsoft.com/office/drawing/2014/main" id="{64106771-6F3F-C4DE-1D84-5350FDEC35F2}"/>
              </a:ext>
            </a:extLst>
          </p:cNvPr>
          <p:cNvSpPr/>
          <p:nvPr/>
        </p:nvSpPr>
        <p:spPr>
          <a:xfrm>
            <a:off x="2957991" y="522213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4" name="Oval 23">
            <a:extLst>
              <a:ext uri="{FF2B5EF4-FFF2-40B4-BE49-F238E27FC236}">
                <a16:creationId xmlns:a16="http://schemas.microsoft.com/office/drawing/2014/main" id="{6629485C-C383-C162-5644-BA15385F8098}"/>
              </a:ext>
            </a:extLst>
          </p:cNvPr>
          <p:cNvSpPr/>
          <p:nvPr/>
        </p:nvSpPr>
        <p:spPr>
          <a:xfrm>
            <a:off x="3551401" y="48324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5" name="Oval 24">
            <a:extLst>
              <a:ext uri="{FF2B5EF4-FFF2-40B4-BE49-F238E27FC236}">
                <a16:creationId xmlns:a16="http://schemas.microsoft.com/office/drawing/2014/main" id="{DB23E088-1251-9B57-E3E1-4B2C527F66ED}"/>
              </a:ext>
            </a:extLst>
          </p:cNvPr>
          <p:cNvSpPr/>
          <p:nvPr/>
        </p:nvSpPr>
        <p:spPr>
          <a:xfrm>
            <a:off x="2953690" y="5492361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60EF78B-040D-FBEF-C361-2FF5368F74D2}"/>
              </a:ext>
            </a:extLst>
          </p:cNvPr>
          <p:cNvSpPr/>
          <p:nvPr/>
        </p:nvSpPr>
        <p:spPr>
          <a:xfrm>
            <a:off x="2417926" y="4832425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C0C78CAE-A1B7-DDE1-FC5F-6D7BD1EB3A8F}"/>
              </a:ext>
            </a:extLst>
          </p:cNvPr>
          <p:cNvSpPr/>
          <p:nvPr/>
        </p:nvSpPr>
        <p:spPr>
          <a:xfrm>
            <a:off x="2962211" y="4346013"/>
            <a:ext cx="144000" cy="1440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2">
              <a:shade val="15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FC92B3A2-0B50-7D66-F510-C8B8CC1D8C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92972" y="2167023"/>
            <a:ext cx="2754789" cy="2733183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  <p:graphicFrame>
        <p:nvGraphicFramePr>
          <p:cNvPr id="30" name="Table 29">
            <a:extLst>
              <a:ext uri="{FF2B5EF4-FFF2-40B4-BE49-F238E27FC236}">
                <a16:creationId xmlns:a16="http://schemas.microsoft.com/office/drawing/2014/main" id="{B7989F59-B7D2-A3B7-F880-950A29EF2ED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91633122"/>
              </p:ext>
            </p:extLst>
          </p:nvPr>
        </p:nvGraphicFramePr>
        <p:xfrm>
          <a:off x="6172200" y="1825625"/>
          <a:ext cx="5831007" cy="2097538"/>
        </p:xfrm>
        <a:graphic>
          <a:graphicData uri="http://schemas.openxmlformats.org/drawingml/2006/table">
            <a:tbl>
              <a:tblPr/>
              <a:tblGrid>
                <a:gridCol w="1769722">
                  <a:extLst>
                    <a:ext uri="{9D8B030D-6E8A-4147-A177-3AD203B41FA5}">
                      <a16:colId xmlns:a16="http://schemas.microsoft.com/office/drawing/2014/main" val="3101016157"/>
                    </a:ext>
                  </a:extLst>
                </a:gridCol>
                <a:gridCol w="1020993">
                  <a:extLst>
                    <a:ext uri="{9D8B030D-6E8A-4147-A177-3AD203B41FA5}">
                      <a16:colId xmlns:a16="http://schemas.microsoft.com/office/drawing/2014/main" val="4269609346"/>
                    </a:ext>
                  </a:extLst>
                </a:gridCol>
                <a:gridCol w="760073">
                  <a:extLst>
                    <a:ext uri="{9D8B030D-6E8A-4147-A177-3AD203B41FA5}">
                      <a16:colId xmlns:a16="http://schemas.microsoft.com/office/drawing/2014/main" val="4275393249"/>
                    </a:ext>
                  </a:extLst>
                </a:gridCol>
                <a:gridCol w="760073">
                  <a:extLst>
                    <a:ext uri="{9D8B030D-6E8A-4147-A177-3AD203B41FA5}">
                      <a16:colId xmlns:a16="http://schemas.microsoft.com/office/drawing/2014/main" val="1781730951"/>
                    </a:ext>
                  </a:extLst>
                </a:gridCol>
                <a:gridCol w="760073">
                  <a:extLst>
                    <a:ext uri="{9D8B030D-6E8A-4147-A177-3AD203B41FA5}">
                      <a16:colId xmlns:a16="http://schemas.microsoft.com/office/drawing/2014/main" val="629731980"/>
                    </a:ext>
                  </a:extLst>
                </a:gridCol>
                <a:gridCol w="760073">
                  <a:extLst>
                    <a:ext uri="{9D8B030D-6E8A-4147-A177-3AD203B41FA5}">
                      <a16:colId xmlns:a16="http://schemas.microsoft.com/office/drawing/2014/main" val="1033794439"/>
                    </a:ext>
                  </a:extLst>
                </a:gridCol>
              </a:tblGrid>
              <a:tr h="232410">
                <a:tc gridSpan="6">
                  <a:txBody>
                    <a:bodyPr/>
                    <a:lstStyle/>
                    <a:p>
                      <a:pPr algn="ctr" fontAlgn="b"/>
                      <a:r>
                        <a:rPr lang="en-GB" sz="1800" b="1" i="0" u="sng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Temperature measurements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63827796"/>
                  </a:ext>
                </a:extLst>
              </a:tr>
              <a:tr h="303028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6600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6600"/>
                          </a:highlight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6600"/>
                          </a:highlight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FF6600"/>
                          </a:highlight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6600"/>
                          </a:highlight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FF6600"/>
                          </a:highlight>
                          <a:latin typeface="Aptos Narrow" panose="020B0004020202020204" pitchFamily="34" charset="0"/>
                        </a:rPr>
                        <a:t>Mean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66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818889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Base of tree tump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27166354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5m away from base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77939222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10m away from base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05719598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15m away from the base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305010075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20m away from the base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156295085"/>
                  </a:ext>
                </a:extLst>
              </a:tr>
              <a:tr h="182880">
                <a:tc gridSpan="6"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Increments above can be adjusted dependent upon the size of the tree and its crown.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35216490"/>
                  </a:ext>
                </a:extLst>
              </a:tr>
            </a:tbl>
          </a:graphicData>
        </a:graphic>
      </p:graphicFrame>
      <p:graphicFrame>
        <p:nvGraphicFramePr>
          <p:cNvPr id="32" name="Table 31">
            <a:extLst>
              <a:ext uri="{FF2B5EF4-FFF2-40B4-BE49-F238E27FC236}">
                <a16:creationId xmlns:a16="http://schemas.microsoft.com/office/drawing/2014/main" id="{9FA599EE-1E64-BD41-B11B-44E9B7A061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38141669"/>
              </p:ext>
            </p:extLst>
          </p:nvPr>
        </p:nvGraphicFramePr>
        <p:xfrm>
          <a:off x="6164222" y="3946501"/>
          <a:ext cx="5831007" cy="1581150"/>
        </p:xfrm>
        <a:graphic>
          <a:graphicData uri="http://schemas.openxmlformats.org/drawingml/2006/table">
            <a:tbl>
              <a:tblPr/>
              <a:tblGrid>
                <a:gridCol w="2049588">
                  <a:extLst>
                    <a:ext uri="{9D8B030D-6E8A-4147-A177-3AD203B41FA5}">
                      <a16:colId xmlns:a16="http://schemas.microsoft.com/office/drawing/2014/main" val="2075781278"/>
                    </a:ext>
                  </a:extLst>
                </a:gridCol>
                <a:gridCol w="720614">
                  <a:extLst>
                    <a:ext uri="{9D8B030D-6E8A-4147-A177-3AD203B41FA5}">
                      <a16:colId xmlns:a16="http://schemas.microsoft.com/office/drawing/2014/main" val="1973062327"/>
                    </a:ext>
                  </a:extLst>
                </a:gridCol>
                <a:gridCol w="761096">
                  <a:extLst>
                    <a:ext uri="{9D8B030D-6E8A-4147-A177-3AD203B41FA5}">
                      <a16:colId xmlns:a16="http://schemas.microsoft.com/office/drawing/2014/main" val="143405351"/>
                    </a:ext>
                  </a:extLst>
                </a:gridCol>
                <a:gridCol w="793485">
                  <a:extLst>
                    <a:ext uri="{9D8B030D-6E8A-4147-A177-3AD203B41FA5}">
                      <a16:colId xmlns:a16="http://schemas.microsoft.com/office/drawing/2014/main" val="4200450605"/>
                    </a:ext>
                  </a:extLst>
                </a:gridCol>
                <a:gridCol w="712516">
                  <a:extLst>
                    <a:ext uri="{9D8B030D-6E8A-4147-A177-3AD203B41FA5}">
                      <a16:colId xmlns:a16="http://schemas.microsoft.com/office/drawing/2014/main" val="289127532"/>
                    </a:ext>
                  </a:extLst>
                </a:gridCol>
                <a:gridCol w="793708">
                  <a:extLst>
                    <a:ext uri="{9D8B030D-6E8A-4147-A177-3AD203B41FA5}">
                      <a16:colId xmlns:a16="http://schemas.microsoft.com/office/drawing/2014/main" val="2848871819"/>
                    </a:ext>
                  </a:extLst>
                </a:gridCol>
              </a:tblGrid>
              <a:tr h="232410">
                <a:tc gridSpan="5">
                  <a:txBody>
                    <a:bodyPr/>
                    <a:lstStyle/>
                    <a:p>
                      <a:pPr algn="ctr" fontAlgn="b"/>
                      <a:r>
                        <a:rPr lang="en-GB" sz="1800" b="1" i="0" u="sng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Light measurements</a:t>
                      </a: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en-GB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495218179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61CBF3"/>
                          </a:highlight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61CBF3"/>
                          </a:highlight>
                          <a:latin typeface="Aptos Narrow" panose="020B0004020202020204" pitchFamily="34" charset="0"/>
                        </a:rPr>
                        <a:t>1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61CBF3"/>
                          </a:highlight>
                          <a:latin typeface="Aptos Narrow" panose="020B0004020202020204" pitchFamily="34" charset="0"/>
                        </a:rPr>
                        <a:t>2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61CBF3"/>
                          </a:highlight>
                          <a:latin typeface="Aptos Narrow" panose="020B0004020202020204" pitchFamily="34" charset="0"/>
                        </a:rPr>
                        <a:t>3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highlight>
                            <a:srgbClr val="61CBF3"/>
                          </a:highlight>
                          <a:latin typeface="Aptos Narrow" panose="020B0004020202020204" pitchFamily="34" charset="0"/>
                        </a:rPr>
                        <a:t>4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 dirty="0">
                          <a:solidFill>
                            <a:srgbClr val="000000"/>
                          </a:solidFill>
                          <a:effectLst/>
                          <a:highlight>
                            <a:srgbClr val="61CBF3"/>
                          </a:highlight>
                          <a:latin typeface="Aptos Narrow" panose="020B0004020202020204" pitchFamily="34" charset="0"/>
                        </a:rPr>
                        <a:t>Mean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61CB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1522196"/>
                  </a:ext>
                </a:extLst>
              </a:tr>
              <a:tr h="107284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Base of tree tump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92790846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5m away from base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557271441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10m away from base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751184634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15m away from the base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773547017"/>
                  </a:ext>
                </a:extLst>
              </a:tr>
              <a:tr h="182880">
                <a:tc>
                  <a:txBody>
                    <a:bodyPr/>
                    <a:lstStyle/>
                    <a:p>
                      <a:pPr algn="l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20m away from the base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400" b="0" i="0" u="none" strike="noStrike">
                          <a:solidFill>
                            <a:srgbClr val="000000"/>
                          </a:solidFill>
                          <a:effectLst/>
                          <a:latin typeface="Aptos Narrow" panose="020B0004020202020204" pitchFamily="34" charset="0"/>
                        </a:rPr>
                        <a:t> </a:t>
                      </a: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 fontAlgn="b"/>
                      <a:endParaRPr lang="en-GB" sz="1400" b="0" i="0" u="none" strike="noStrike" dirty="0">
                        <a:solidFill>
                          <a:srgbClr val="000000"/>
                        </a:solidFill>
                        <a:effectLst/>
                        <a:latin typeface="Aptos Narrow" panose="020B0004020202020204" pitchFamily="34" charset="0"/>
                      </a:endParaRPr>
                    </a:p>
                  </a:txBody>
                  <a:tcPr marL="3810" marR="3810" marT="3810" marB="0" anchor="b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2686553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195874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74E9694-86C9-7CB1-42B2-27C80252F28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GB" dirty="0"/>
              <a:t>Writing up your data</a:t>
            </a:r>
          </a:p>
        </p:txBody>
      </p:sp>
    </p:spTree>
    <p:extLst>
      <p:ext uri="{BB962C8B-B14F-4D97-AF65-F5344CB8AC3E}">
        <p14:creationId xmlns:p14="http://schemas.microsoft.com/office/powerpoint/2010/main" val="392546073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D251C80-D637-9AAA-54C6-750CBA34D6E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GB" sz="3200" dirty="0"/>
              <a:t>Can my school adapt to and resist a heatwave?</a:t>
            </a:r>
            <a:br>
              <a:rPr lang="en-GB" sz="3200" dirty="0"/>
            </a:br>
            <a:br>
              <a:rPr lang="en-GB" sz="3200" dirty="0"/>
            </a:br>
            <a:r>
              <a:rPr lang="en-GB" sz="3200" b="1" u="sng" dirty="0"/>
              <a:t>Heatwave Fieldwork: </a:t>
            </a:r>
            <a:r>
              <a:rPr lang="en-GB" dirty="0"/>
              <a:t>what impact do trees have on temperatures in the school grounds?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BDBBAA-45E9-9EFD-58FF-E62DB9F540E1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GB" sz="2400" b="1" u="sng" dirty="0"/>
              <a:t>Write about your results!</a:t>
            </a:r>
          </a:p>
          <a:p>
            <a:pPr marL="0" indent="0" eaLnBrk="1" hangingPunct="1">
              <a:buNone/>
            </a:pPr>
            <a:r>
              <a:rPr lang="en-GB" altLang="en-US" sz="2800" dirty="0"/>
              <a:t>Remember to </a:t>
            </a:r>
            <a:r>
              <a:rPr lang="en-GB" altLang="en-US" sz="2800" dirty="0">
                <a:solidFill>
                  <a:srgbClr val="FF0000"/>
                </a:solidFill>
              </a:rPr>
              <a:t>PEEL AS</a:t>
            </a:r>
            <a:r>
              <a:rPr lang="en-GB" altLang="en-US" sz="2800" dirty="0"/>
              <a:t> you go!</a:t>
            </a:r>
          </a:p>
          <a:p>
            <a:pPr eaLnBrk="1" hangingPunct="1"/>
            <a:r>
              <a:rPr lang="en-GB" altLang="en-US" sz="2800" dirty="0">
                <a:solidFill>
                  <a:srgbClr val="FF0000"/>
                </a:solidFill>
              </a:rPr>
              <a:t>P</a:t>
            </a:r>
            <a:r>
              <a:rPr lang="en-GB" altLang="en-US" sz="2800" dirty="0"/>
              <a:t>oints with numbers (</a:t>
            </a:r>
            <a:r>
              <a:rPr lang="en-GB" altLang="en-US" sz="2800" dirty="0">
                <a:solidFill>
                  <a:srgbClr val="FF0000"/>
                </a:solidFill>
              </a:rPr>
              <a:t>E</a:t>
            </a:r>
            <a:r>
              <a:rPr lang="en-GB" altLang="en-US" sz="2800" dirty="0"/>
              <a:t>vidence)</a:t>
            </a:r>
          </a:p>
          <a:p>
            <a:pPr eaLnBrk="1" hangingPunct="1"/>
            <a:r>
              <a:rPr lang="en-GB" altLang="en-US" sz="2800" dirty="0">
                <a:solidFill>
                  <a:srgbClr val="FF0000"/>
                </a:solidFill>
              </a:rPr>
              <a:t>E</a:t>
            </a:r>
            <a:r>
              <a:rPr lang="en-GB" altLang="en-US" sz="2800" dirty="0"/>
              <a:t>xplanation</a:t>
            </a:r>
          </a:p>
          <a:p>
            <a:pPr eaLnBrk="1" hangingPunct="1"/>
            <a:r>
              <a:rPr lang="en-GB" altLang="en-US" sz="2800" dirty="0">
                <a:solidFill>
                  <a:srgbClr val="FF0000"/>
                </a:solidFill>
              </a:rPr>
              <a:t>L</a:t>
            </a:r>
            <a:r>
              <a:rPr lang="en-GB" altLang="en-US" sz="2800" dirty="0"/>
              <a:t>inks to other data sets/theory</a:t>
            </a:r>
          </a:p>
          <a:p>
            <a:pPr eaLnBrk="1" hangingPunct="1"/>
            <a:r>
              <a:rPr lang="en-GB" altLang="en-US" sz="2800" dirty="0"/>
              <a:t>Unusual results (</a:t>
            </a:r>
            <a:r>
              <a:rPr lang="en-GB" altLang="en-US" sz="2800" dirty="0">
                <a:solidFill>
                  <a:srgbClr val="FF0000"/>
                </a:solidFill>
              </a:rPr>
              <a:t>A</a:t>
            </a:r>
            <a:r>
              <a:rPr lang="en-GB" altLang="en-US" sz="2800" dirty="0"/>
              <a:t>nomalies) </a:t>
            </a:r>
          </a:p>
          <a:p>
            <a:pPr eaLnBrk="1" hangingPunct="1"/>
            <a:r>
              <a:rPr lang="en-GB" altLang="en-US" sz="2800" dirty="0">
                <a:solidFill>
                  <a:srgbClr val="FF0000"/>
                </a:solidFill>
              </a:rPr>
              <a:t>S</a:t>
            </a:r>
            <a:r>
              <a:rPr lang="en-GB" altLang="en-US" sz="2800" dirty="0"/>
              <a:t>pecialist terms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131BC17-9F89-B6A5-C6A1-502035EE8F9A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GB" sz="2400" dirty="0"/>
              <a:t>Place a graph from the spreadsheets </a:t>
            </a:r>
            <a:r>
              <a:rPr lang="en-GB" sz="2400" b="1" dirty="0">
                <a:solidFill>
                  <a:srgbClr val="7030A0"/>
                </a:solidFill>
              </a:rPr>
              <a:t>here</a:t>
            </a:r>
            <a:r>
              <a:rPr lang="en-GB" sz="2400" dirty="0"/>
              <a:t>. Or get the students to draw their graph on graph paper.</a:t>
            </a:r>
          </a:p>
        </p:txBody>
      </p:sp>
    </p:spTree>
    <p:extLst>
      <p:ext uri="{BB962C8B-B14F-4D97-AF65-F5344CB8AC3E}">
        <p14:creationId xmlns:p14="http://schemas.microsoft.com/office/powerpoint/2010/main" val="26277579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461BE2B-D80B-0950-E6CB-4715B3C90370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en-GB" sz="5333" dirty="0"/>
              <a:t>Can my school adapt to and resist a heatwave?</a:t>
            </a:r>
            <a:br>
              <a:rPr lang="en-GB" sz="5333" dirty="0"/>
            </a:br>
            <a:br>
              <a:rPr lang="en-GB" sz="5333" dirty="0"/>
            </a:br>
            <a:r>
              <a:rPr lang="en-GB" sz="5333" b="1" u="sng" dirty="0"/>
              <a:t>Heatwave Fieldwork: </a:t>
            </a:r>
            <a:r>
              <a:rPr lang="en-GB" sz="5400" dirty="0"/>
              <a:t>what impact do trees have on temperatures in the school grounds?</a:t>
            </a:r>
            <a:endParaRPr lang="en-GB" sz="5333" dirty="0"/>
          </a:p>
        </p:txBody>
      </p:sp>
      <p:pic>
        <p:nvPicPr>
          <p:cNvPr id="3" name="Picture 2" descr="A close up of a sign&#10;&#10;Description automatically generated">
            <a:extLst>
              <a:ext uri="{FF2B5EF4-FFF2-40B4-BE49-F238E27FC236}">
                <a16:creationId xmlns:a16="http://schemas.microsoft.com/office/drawing/2014/main" id="{1B9100A9-40A8-A0D6-0962-21EA3A9D669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695033" y="913855"/>
            <a:ext cx="2955243" cy="6985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8618910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CD7752-E68F-C798-4933-619EF5EA56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842702"/>
          </a:xfrm>
        </p:spPr>
        <p:txBody>
          <a:bodyPr>
            <a:normAutofit fontScale="90000"/>
          </a:bodyPr>
          <a:lstStyle/>
          <a:p>
            <a:r>
              <a:rPr lang="en-GB" sz="3200" dirty="0"/>
              <a:t>Can my school adapt to and resist a heatwave? </a:t>
            </a:r>
            <a:r>
              <a:rPr lang="en-GB" dirty="0"/>
              <a:t>what impact do trees have on temperatures in the school grounds?</a:t>
            </a:r>
            <a:br>
              <a:rPr lang="en-GB" sz="3200" dirty="0"/>
            </a:br>
            <a:r>
              <a:rPr lang="en-GB" dirty="0"/>
              <a:t>Example write up.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CE5448-90FF-CE7B-90FE-F0BE84FB940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1303360" y="1519116"/>
            <a:ext cx="4504899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7357E78-B3AF-54E6-AFDF-5B5404E0E13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096000" y="1519116"/>
            <a:ext cx="5181600" cy="4351339"/>
          </a:xfrm>
        </p:spPr>
        <p:txBody>
          <a:bodyPr/>
          <a:lstStyle/>
          <a:p>
            <a:endParaRPr lang="en-GB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07E7D9F-866B-D09C-C569-BBCBD87C77F6}"/>
              </a:ext>
            </a:extLst>
          </p:cNvPr>
          <p:cNvSpPr txBox="1"/>
          <p:nvPr/>
        </p:nvSpPr>
        <p:spPr>
          <a:xfrm>
            <a:off x="-1" y="1519116"/>
            <a:ext cx="1362500" cy="452431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hangingPunct="1"/>
            <a:r>
              <a:rPr lang="en-GB" altLang="en-US" sz="1800" dirty="0">
                <a:solidFill>
                  <a:srgbClr val="FF0000"/>
                </a:solidFill>
              </a:rPr>
              <a:t>P</a:t>
            </a:r>
            <a:r>
              <a:rPr lang="en-GB" altLang="en-US" sz="1800" dirty="0"/>
              <a:t>oints with numbers (</a:t>
            </a:r>
            <a:r>
              <a:rPr lang="en-GB" altLang="en-US" sz="1800" dirty="0">
                <a:solidFill>
                  <a:srgbClr val="FF0000"/>
                </a:solidFill>
              </a:rPr>
              <a:t>E</a:t>
            </a:r>
            <a:r>
              <a:rPr lang="en-GB" altLang="en-US" sz="1800" dirty="0"/>
              <a:t>vidence)</a:t>
            </a:r>
          </a:p>
          <a:p>
            <a:pPr eaLnBrk="1" hangingPunct="1"/>
            <a:endParaRPr lang="en-GB" altLang="en-US" sz="1800" dirty="0"/>
          </a:p>
          <a:p>
            <a:pPr eaLnBrk="1" hangingPunct="1"/>
            <a:r>
              <a:rPr lang="en-GB" altLang="en-US" sz="1800" dirty="0">
                <a:solidFill>
                  <a:srgbClr val="FF0000"/>
                </a:solidFill>
              </a:rPr>
              <a:t>E</a:t>
            </a:r>
            <a:r>
              <a:rPr lang="en-GB" altLang="en-US" sz="1800" dirty="0"/>
              <a:t>xplanation</a:t>
            </a:r>
          </a:p>
          <a:p>
            <a:pPr eaLnBrk="1" hangingPunct="1"/>
            <a:endParaRPr lang="en-GB" altLang="en-US" sz="1800" dirty="0"/>
          </a:p>
          <a:p>
            <a:pPr eaLnBrk="1" hangingPunct="1"/>
            <a:r>
              <a:rPr lang="en-GB" altLang="en-US" sz="1800" dirty="0">
                <a:solidFill>
                  <a:srgbClr val="FF0000"/>
                </a:solidFill>
              </a:rPr>
              <a:t>L</a:t>
            </a:r>
            <a:r>
              <a:rPr lang="en-GB" altLang="en-US" sz="1800" dirty="0"/>
              <a:t>inks to other data sets/theory</a:t>
            </a:r>
          </a:p>
          <a:p>
            <a:pPr eaLnBrk="1" hangingPunct="1"/>
            <a:endParaRPr lang="en-GB" altLang="en-US" sz="1800" dirty="0"/>
          </a:p>
          <a:p>
            <a:pPr eaLnBrk="1" hangingPunct="1"/>
            <a:r>
              <a:rPr lang="en-GB" altLang="en-US" sz="1800" dirty="0"/>
              <a:t>Unusual results (</a:t>
            </a:r>
            <a:r>
              <a:rPr lang="en-GB" altLang="en-US" sz="1800" dirty="0">
                <a:solidFill>
                  <a:srgbClr val="FF0000"/>
                </a:solidFill>
              </a:rPr>
              <a:t>A</a:t>
            </a:r>
            <a:r>
              <a:rPr lang="en-GB" altLang="en-US" sz="1800" dirty="0"/>
              <a:t>nomalies)</a:t>
            </a:r>
          </a:p>
          <a:p>
            <a:pPr eaLnBrk="1" hangingPunct="1"/>
            <a:r>
              <a:rPr lang="en-GB" altLang="en-US" sz="1800" dirty="0"/>
              <a:t> </a:t>
            </a:r>
          </a:p>
          <a:p>
            <a:pPr eaLnBrk="1" hangingPunct="1"/>
            <a:r>
              <a:rPr lang="en-GB" altLang="en-US" sz="1800" dirty="0">
                <a:solidFill>
                  <a:srgbClr val="FF0000"/>
                </a:solidFill>
              </a:rPr>
              <a:t>S</a:t>
            </a:r>
            <a:r>
              <a:rPr lang="en-GB" altLang="en-US" sz="1800" dirty="0"/>
              <a:t>pecialist terms</a:t>
            </a:r>
          </a:p>
        </p:txBody>
      </p:sp>
    </p:spTree>
    <p:extLst>
      <p:ext uri="{BB962C8B-B14F-4D97-AF65-F5344CB8AC3E}">
        <p14:creationId xmlns:p14="http://schemas.microsoft.com/office/powerpoint/2010/main" val="104190437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Young girl holding sign">
            <a:extLst>
              <a:ext uri="{FF2B5EF4-FFF2-40B4-BE49-F238E27FC236}">
                <a16:creationId xmlns:a16="http://schemas.microsoft.com/office/drawing/2014/main" id="{000FE7EC-9044-881C-8A58-B169634454F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6251" y="239859"/>
            <a:ext cx="3607355" cy="5780743"/>
          </a:xfrm>
          <a:prstGeom prst="rect">
            <a:avLst/>
          </a:prstGeom>
          <a:effectLst>
            <a:outerShdw blurRad="76200" dir="13500000" sy="23000" kx="1200000" algn="br" rotWithShape="0">
              <a:prstClr val="black">
                <a:alpha val="20000"/>
              </a:prstClr>
            </a:outerShdw>
          </a:effec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B804C2B-1636-2629-DE96-8C0486E4553F}"/>
              </a:ext>
            </a:extLst>
          </p:cNvPr>
          <p:cNvSpPr txBox="1"/>
          <p:nvPr/>
        </p:nvSpPr>
        <p:spPr>
          <a:xfrm>
            <a:off x="2169460" y="1634972"/>
            <a:ext cx="1452283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8800" dirty="0"/>
              <a:t>?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8A0573F9-DC67-47C1-7C7E-02A4FE877A6A}"/>
              </a:ext>
            </a:extLst>
          </p:cNvPr>
          <p:cNvSpPr txBox="1"/>
          <p:nvPr/>
        </p:nvSpPr>
        <p:spPr>
          <a:xfrm>
            <a:off x="3621743" y="362886"/>
            <a:ext cx="8481357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4800" b="1" dirty="0">
                <a:solidFill>
                  <a:srgbClr val="582C83"/>
                </a:solidFill>
              </a:rPr>
              <a:t>Review - Can your school adapt to and resist a heatwave?</a:t>
            </a:r>
            <a:br>
              <a:rPr lang="en-GB" sz="4800" b="1" dirty="0">
                <a:solidFill>
                  <a:srgbClr val="582C83"/>
                </a:solidFill>
              </a:rPr>
            </a:br>
            <a:endParaRPr lang="en-GB" sz="4800" b="1" dirty="0">
              <a:solidFill>
                <a:srgbClr val="582C83"/>
              </a:solidFill>
            </a:endParaRPr>
          </a:p>
          <a:p>
            <a:r>
              <a:rPr lang="en-GB" sz="4800" b="1" dirty="0">
                <a:solidFill>
                  <a:srgbClr val="582C83"/>
                </a:solidFill>
              </a:rPr>
              <a:t>Explain what you’ve discovered</a:t>
            </a:r>
          </a:p>
          <a:p>
            <a:endParaRPr lang="en-GB" sz="4800" b="1" dirty="0">
              <a:solidFill>
                <a:srgbClr val="582C8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8771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extBox 21">
            <a:extLst>
              <a:ext uri="{FF2B5EF4-FFF2-40B4-BE49-F238E27FC236}">
                <a16:creationId xmlns:a16="http://schemas.microsoft.com/office/drawing/2014/main" id="{B5C482B4-4D8D-0F08-D573-D15178976609}"/>
              </a:ext>
            </a:extLst>
          </p:cNvPr>
          <p:cNvSpPr txBox="1"/>
          <p:nvPr/>
        </p:nvSpPr>
        <p:spPr>
          <a:xfrm>
            <a:off x="3390900" y="1878241"/>
            <a:ext cx="8355289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arenR"/>
            </a:pPr>
            <a:r>
              <a:rPr lang="en-GB" sz="2800" dirty="0">
                <a:solidFill>
                  <a:srgbClr val="582C83"/>
                </a:solidFill>
              </a:rPr>
              <a:t>Shade – the trees absorb or reflect the Sun’s light and stop it reaching and warming you if you are standing in the tree’s shade. </a:t>
            </a:r>
          </a:p>
          <a:p>
            <a:pPr marL="514350" indent="-514350">
              <a:buAutoNum type="arabicParenR"/>
            </a:pPr>
            <a:r>
              <a:rPr lang="en-GB" sz="2800" dirty="0">
                <a:solidFill>
                  <a:srgbClr val="582C83"/>
                </a:solidFill>
              </a:rPr>
              <a:t>Shade – the trees absorb or reflect the Sun’s light and stop it reaching and warming the ground in the tree’s shade, which would then warm you.</a:t>
            </a:r>
          </a:p>
          <a:p>
            <a:pPr marL="514350" indent="-514350">
              <a:buAutoNum type="arabicParenR"/>
            </a:pPr>
            <a:r>
              <a:rPr lang="en-GB" sz="2800" dirty="0">
                <a:solidFill>
                  <a:srgbClr val="582C83"/>
                </a:solidFill>
              </a:rPr>
              <a:t>Evapotranspiration – water evaporating from the tree’s leaves cools the tree and the air around it, just like sweating cools you. 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AF1FE2DC-3AB3-B16B-F067-131B2590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3733" b="1" u="sng" dirty="0"/>
              <a:t>How do Trees Affect the Microclimate?</a:t>
            </a:r>
          </a:p>
        </p:txBody>
      </p:sp>
      <p:pic>
        <p:nvPicPr>
          <p:cNvPr id="20" name="Picture 19">
            <a:extLst>
              <a:ext uri="{FF2B5EF4-FFF2-40B4-BE49-F238E27FC236}">
                <a16:creationId xmlns:a16="http://schemas.microsoft.com/office/drawing/2014/main" id="{4A0B27C0-9E40-74B1-6AB7-5402A537C61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45811" y="1690688"/>
            <a:ext cx="2754789" cy="2733183"/>
          </a:xfrm>
          <a:prstGeom prst="rect">
            <a:avLst/>
          </a:prstGeom>
          <a:effectLst>
            <a:outerShdw blurRad="76200" dist="12700" dir="8100000" sy="-23000" kx="800400" algn="br" rotWithShape="0">
              <a:prstClr val="black">
                <a:alpha val="2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552212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4519E1-57F1-F4DD-D165-40566CD92A05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80252" y="1952237"/>
            <a:ext cx="4596715" cy="3293396"/>
          </a:xfrm>
        </p:spPr>
        <p:txBody>
          <a:bodyPr vert="horz" lIns="121920" tIns="60960" rIns="121920" bIns="60960" rtlCol="0" anchor="b">
            <a:normAutofit/>
          </a:bodyPr>
          <a:lstStyle/>
          <a:p>
            <a:pPr defTabSz="1219170"/>
            <a:r>
              <a:rPr lang="en-US" sz="5467" b="1" dirty="0">
                <a:latin typeface="+mj-lt"/>
                <a:cs typeface="+mj-cs"/>
              </a:rPr>
              <a:t>How to collect data  - SAMPLING</a:t>
            </a:r>
          </a:p>
        </p:txBody>
      </p:sp>
      <p:pic>
        <p:nvPicPr>
          <p:cNvPr id="5" name="Picture 4" descr="Hand holding a pen shading number on a sheet">
            <a:extLst>
              <a:ext uri="{FF2B5EF4-FFF2-40B4-BE49-F238E27FC236}">
                <a16:creationId xmlns:a16="http://schemas.microsoft.com/office/drawing/2014/main" id="{17BF54E9-59D0-E1AC-EB17-26812E669A6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3048"/>
          <a:stretch/>
        </p:blipFill>
        <p:spPr>
          <a:xfrm>
            <a:off x="5311702" y="13"/>
            <a:ext cx="6878775" cy="6857987"/>
          </a:xfrm>
          <a:custGeom>
            <a:avLst/>
            <a:gdLst/>
            <a:ahLst/>
            <a:cxnLst/>
            <a:rect l="l" t="t" r="r" b="b"/>
            <a:pathLst>
              <a:path w="6878775" h="6858000">
                <a:moveTo>
                  <a:pt x="1102973" y="0"/>
                </a:moveTo>
                <a:lnTo>
                  <a:pt x="1160688" y="0"/>
                </a:lnTo>
                <a:lnTo>
                  <a:pt x="983189" y="331786"/>
                </a:lnTo>
                <a:cubicBezTo>
                  <a:pt x="914866" y="469145"/>
                  <a:pt x="850355" y="608712"/>
                  <a:pt x="789261" y="750263"/>
                </a:cubicBezTo>
                <a:cubicBezTo>
                  <a:pt x="774307" y="784928"/>
                  <a:pt x="759992" y="819849"/>
                  <a:pt x="745295" y="854514"/>
                </a:cubicBezTo>
                <a:cubicBezTo>
                  <a:pt x="756682" y="845393"/>
                  <a:pt x="765489" y="833492"/>
                  <a:pt x="770857" y="819975"/>
                </a:cubicBezTo>
                <a:cubicBezTo>
                  <a:pt x="879943" y="589569"/>
                  <a:pt x="999605" y="365513"/>
                  <a:pt x="1131329" y="148742"/>
                </a:cubicBezTo>
                <a:lnTo>
                  <a:pt x="1227589" y="0"/>
                </a:lnTo>
                <a:lnTo>
                  <a:pt x="6878775" y="0"/>
                </a:lnTo>
                <a:lnTo>
                  <a:pt x="6878775" y="6858000"/>
                </a:lnTo>
                <a:lnTo>
                  <a:pt x="713521" y="6858000"/>
                </a:lnTo>
                <a:lnTo>
                  <a:pt x="625642" y="6670527"/>
                </a:lnTo>
                <a:cubicBezTo>
                  <a:pt x="507232" y="6398531"/>
                  <a:pt x="403083" y="6118381"/>
                  <a:pt x="312785" y="5830359"/>
                </a:cubicBezTo>
                <a:cubicBezTo>
                  <a:pt x="278149" y="5719759"/>
                  <a:pt x="248879" y="5607635"/>
                  <a:pt x="212198" y="5480401"/>
                </a:cubicBezTo>
                <a:cubicBezTo>
                  <a:pt x="212208" y="5491601"/>
                  <a:pt x="212803" y="5502788"/>
                  <a:pt x="213988" y="5513923"/>
                </a:cubicBezTo>
                <a:cubicBezTo>
                  <a:pt x="264089" y="5723695"/>
                  <a:pt x="307290" y="5935370"/>
                  <a:pt x="365826" y="6142729"/>
                </a:cubicBezTo>
                <a:cubicBezTo>
                  <a:pt x="433152" y="6380817"/>
                  <a:pt x="510068" y="6614016"/>
                  <a:pt x="597975" y="6841549"/>
                </a:cubicBezTo>
                <a:lnTo>
                  <a:pt x="604824" y="6858000"/>
                </a:lnTo>
                <a:lnTo>
                  <a:pt x="552056" y="6858000"/>
                </a:lnTo>
                <a:lnTo>
                  <a:pt x="539576" y="6828295"/>
                </a:lnTo>
                <a:cubicBezTo>
                  <a:pt x="380597" y="6414594"/>
                  <a:pt x="260223" y="5988893"/>
                  <a:pt x="171555" y="5552906"/>
                </a:cubicBezTo>
                <a:cubicBezTo>
                  <a:pt x="91163" y="5157998"/>
                  <a:pt x="43746" y="4758899"/>
                  <a:pt x="12305" y="4357388"/>
                </a:cubicBezTo>
                <a:cubicBezTo>
                  <a:pt x="-14281" y="4013908"/>
                  <a:pt x="4507" y="3672965"/>
                  <a:pt x="46684" y="3331516"/>
                </a:cubicBezTo>
                <a:cubicBezTo>
                  <a:pt x="127203" y="2664286"/>
                  <a:pt x="277819" y="2007265"/>
                  <a:pt x="496065" y="1371196"/>
                </a:cubicBezTo>
                <a:cubicBezTo>
                  <a:pt x="636273" y="966066"/>
                  <a:pt x="800445" y="573253"/>
                  <a:pt x="995723" y="19661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37337423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98868" y="1953957"/>
            <a:ext cx="363539" cy="752475"/>
          </a:xfrm>
          <a:prstGeom prst="rect">
            <a:avLst/>
          </a:prstGeom>
          <a:noFill/>
          <a:effectLst/>
        </p:spPr>
      </p:pic>
      <p:sp>
        <p:nvSpPr>
          <p:cNvPr id="105474" name="Rectangle 2"/>
          <p:cNvSpPr>
            <a:spLocks noGrp="1" noChangeArrowheads="1"/>
          </p:cNvSpPr>
          <p:nvPr>
            <p:ph type="title"/>
          </p:nvPr>
        </p:nvSpPr>
        <p:spPr>
          <a:xfrm>
            <a:off x="171450" y="123972"/>
            <a:ext cx="7886700" cy="591368"/>
          </a:xfrm>
        </p:spPr>
        <p:txBody>
          <a:bodyPr>
            <a:normAutofit/>
          </a:bodyPr>
          <a:lstStyle/>
          <a:p>
            <a:r>
              <a:rPr lang="en-US" dirty="0"/>
              <a:t>What exactly IS a “sample”?</a:t>
            </a:r>
          </a:p>
        </p:txBody>
      </p:sp>
      <p:pic>
        <p:nvPicPr>
          <p:cNvPr id="8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1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17344" y="3389656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9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857501" y="2104257"/>
            <a:ext cx="363537" cy="752475"/>
          </a:xfrm>
          <a:prstGeom prst="rect">
            <a:avLst/>
          </a:prstGeom>
          <a:noFill/>
          <a:effectLst/>
        </p:spPr>
      </p:pic>
      <p:pic>
        <p:nvPicPr>
          <p:cNvPr id="10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233613" y="18756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1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294061" y="1647057"/>
            <a:ext cx="363539" cy="752475"/>
          </a:xfrm>
          <a:prstGeom prst="rect">
            <a:avLst/>
          </a:prstGeom>
          <a:noFill/>
          <a:effectLst/>
        </p:spPr>
      </p:pic>
      <p:pic>
        <p:nvPicPr>
          <p:cNvPr id="12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1690688" y="21042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3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986056" y="14946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4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065461" y="2942457"/>
            <a:ext cx="363539" cy="752475"/>
          </a:xfrm>
          <a:prstGeom prst="rect">
            <a:avLst/>
          </a:prstGeom>
          <a:noFill/>
          <a:effectLst/>
        </p:spPr>
      </p:pic>
      <p:pic>
        <p:nvPicPr>
          <p:cNvPr id="15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892425" y="37806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6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51261" y="3780657"/>
            <a:ext cx="363539" cy="752475"/>
          </a:xfrm>
          <a:prstGeom prst="rect">
            <a:avLst/>
          </a:prstGeom>
          <a:noFill/>
          <a:effectLst/>
        </p:spPr>
      </p:pic>
      <p:pic>
        <p:nvPicPr>
          <p:cNvPr id="17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922463" y="33996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8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65663" y="14946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9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360863" y="22566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20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93557" y="4029100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21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360863" y="30186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22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675063" y="25614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24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79523" y="3079479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26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462056" y="27900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29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5047848" y="3991416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37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42830" y="3991416"/>
            <a:ext cx="363537" cy="752475"/>
          </a:xfrm>
          <a:prstGeom prst="rect">
            <a:avLst/>
          </a:prstGeom>
          <a:noFill/>
          <a:effectLst/>
        </p:spPr>
      </p:pic>
      <p:pic>
        <p:nvPicPr>
          <p:cNvPr id="105538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381679" y="1523525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39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314701" y="2256657"/>
            <a:ext cx="363537" cy="752475"/>
          </a:xfrm>
          <a:prstGeom prst="rect">
            <a:avLst/>
          </a:prstGeom>
          <a:noFill/>
          <a:effectLst/>
        </p:spPr>
      </p:pic>
      <p:pic>
        <p:nvPicPr>
          <p:cNvPr id="105540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90813" y="20280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41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751261" y="1799457"/>
            <a:ext cx="363539" cy="752475"/>
          </a:xfrm>
          <a:prstGeom prst="rect">
            <a:avLst/>
          </a:prstGeom>
          <a:noFill/>
          <a:effectLst/>
        </p:spPr>
      </p:pic>
      <p:pic>
        <p:nvPicPr>
          <p:cNvPr id="105542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2147888" y="22566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43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437063" y="16470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44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522661" y="3094857"/>
            <a:ext cx="363539" cy="752475"/>
          </a:xfrm>
          <a:prstGeom prst="rect">
            <a:avLst/>
          </a:prstGeom>
          <a:noFill/>
          <a:effectLst/>
        </p:spPr>
      </p:pic>
      <p:pic>
        <p:nvPicPr>
          <p:cNvPr id="105545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3349625" y="39330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46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229101" y="3933057"/>
            <a:ext cx="363537" cy="752475"/>
          </a:xfrm>
          <a:prstGeom prst="rect">
            <a:avLst/>
          </a:prstGeom>
          <a:noFill/>
          <a:effectLst/>
        </p:spPr>
      </p:pic>
      <p:pic>
        <p:nvPicPr>
          <p:cNvPr id="105547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79663" y="35520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48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15555" y="3200999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49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112544" y="2627656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50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85176" y="1327969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51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768533" y="3381841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52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4132263" y="27138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53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605235" y="4004000"/>
            <a:ext cx="363539" cy="752475"/>
          </a:xfrm>
          <a:prstGeom prst="rect">
            <a:avLst/>
          </a:prstGeom>
          <a:noFill/>
          <a:effectLst/>
        </p:spPr>
      </p:pic>
      <p:pic>
        <p:nvPicPr>
          <p:cNvPr id="105554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664796" y="17994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55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53727" y="1327969"/>
            <a:ext cx="363539" cy="752475"/>
          </a:xfrm>
          <a:prstGeom prst="rect">
            <a:avLst/>
          </a:prstGeom>
          <a:noFill/>
          <a:effectLst/>
        </p:spPr>
      </p:pic>
      <p:pic>
        <p:nvPicPr>
          <p:cNvPr id="105556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4" cstate="print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2913063" y="2942457"/>
            <a:ext cx="295275" cy="752475"/>
          </a:xfrm>
          <a:prstGeom prst="rect">
            <a:avLst/>
          </a:prstGeom>
          <a:noFill/>
          <a:effectLst/>
        </p:spPr>
      </p:pic>
      <p:pic>
        <p:nvPicPr>
          <p:cNvPr id="105557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626773" y="2759576"/>
            <a:ext cx="450851" cy="1147763"/>
          </a:xfrm>
          <a:prstGeom prst="rect">
            <a:avLst/>
          </a:prstGeom>
          <a:noFill/>
          <a:effectLst/>
        </p:spPr>
      </p:pic>
      <p:pic>
        <p:nvPicPr>
          <p:cNvPr id="105560" name="Picture 6" descr="13_toiletsq_women.gif"/>
          <p:cNvPicPr preferRelativeResize="0">
            <a:picLocks noChangeAspect="1" noChangeArrowheads="1"/>
          </p:cNvPicPr>
          <p:nvPr/>
        </p:nvPicPr>
        <p:blipFill>
          <a:blip r:embed="rId6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9244469" y="1955163"/>
            <a:ext cx="554039" cy="1147763"/>
          </a:xfrm>
          <a:prstGeom prst="rect">
            <a:avLst/>
          </a:prstGeom>
          <a:noFill/>
          <a:effectLst/>
        </p:spPr>
      </p:pic>
      <p:pic>
        <p:nvPicPr>
          <p:cNvPr id="105561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5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03623" y="2642895"/>
            <a:ext cx="450851" cy="1147763"/>
          </a:xfrm>
          <a:prstGeom prst="rect">
            <a:avLst/>
          </a:prstGeom>
          <a:noFill/>
          <a:effectLst/>
        </p:spPr>
      </p:pic>
      <p:pic>
        <p:nvPicPr>
          <p:cNvPr id="105562" name="Content Placeholder 3" descr="12_toiletsq_men.gif"/>
          <p:cNvPicPr preferRelativeResize="0">
            <a:picLocks noChangeAspect="1" noChangeArrowheads="1"/>
          </p:cNvPicPr>
          <p:nvPr/>
        </p:nvPicPr>
        <p:blipFill>
          <a:blip r:embed="rId5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450808" y="1301776"/>
            <a:ext cx="450851" cy="1147763"/>
          </a:xfrm>
          <a:prstGeom prst="rect">
            <a:avLst/>
          </a:prstGeom>
          <a:noFill/>
          <a:effectLst/>
        </p:spPr>
      </p:pic>
      <p:sp>
        <p:nvSpPr>
          <p:cNvPr id="105563" name="Rectangle 105562"/>
          <p:cNvSpPr/>
          <p:nvPr/>
        </p:nvSpPr>
        <p:spPr>
          <a:xfrm>
            <a:off x="6411262" y="123972"/>
            <a:ext cx="3852471" cy="91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US" sz="2667" b="1" dirty="0">
                <a:solidFill>
                  <a:prstClr val="black"/>
                </a:solidFill>
                <a:latin typeface="Calibri" panose="020F0502020204030204"/>
              </a:rPr>
              <a:t>A sample is a </a:t>
            </a:r>
            <a:r>
              <a:rPr lang="en-US" sz="2667" b="1" dirty="0">
                <a:solidFill>
                  <a:srgbClr val="00B0F0"/>
                </a:solidFill>
                <a:latin typeface="Calibri" panose="020F0502020204030204"/>
              </a:rPr>
              <a:t>subset of the population</a:t>
            </a:r>
            <a:r>
              <a:rPr lang="en-US" sz="2667" b="1" dirty="0">
                <a:solidFill>
                  <a:prstClr val="black"/>
                </a:solidFill>
                <a:latin typeface="Calibri" panose="020F0502020204030204"/>
              </a:rPr>
              <a:t>. </a:t>
            </a:r>
          </a:p>
        </p:txBody>
      </p:sp>
      <p:sp>
        <p:nvSpPr>
          <p:cNvPr id="105564" name="Rectangle 105563"/>
          <p:cNvSpPr/>
          <p:nvPr/>
        </p:nvSpPr>
        <p:spPr>
          <a:xfrm>
            <a:off x="7017842" y="4029101"/>
            <a:ext cx="3686671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defTabSz="609585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Is this sample RELIABLE and REPRESENTATIVE?</a:t>
            </a:r>
          </a:p>
        </p:txBody>
      </p:sp>
      <p:sp>
        <p:nvSpPr>
          <p:cNvPr id="105565" name="TextBox 105564"/>
          <p:cNvSpPr txBox="1"/>
          <p:nvPr/>
        </p:nvSpPr>
        <p:spPr>
          <a:xfrm>
            <a:off x="2809478" y="845647"/>
            <a:ext cx="232171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609585"/>
            <a:r>
              <a:rPr lang="en-GB" dirty="0">
                <a:solidFill>
                  <a:prstClr val="black"/>
                </a:solidFill>
                <a:latin typeface="Calibri" panose="020F0502020204030204"/>
              </a:rPr>
              <a:t>The Population</a:t>
            </a:r>
          </a:p>
        </p:txBody>
      </p:sp>
      <p:pic>
        <p:nvPicPr>
          <p:cNvPr id="3" name="Content Placeholder 3" descr="12_toiletsq_men.gif">
            <a:extLst>
              <a:ext uri="{FF2B5EF4-FFF2-40B4-BE49-F238E27FC236}">
                <a16:creationId xmlns:a16="http://schemas.microsoft.com/office/drawing/2014/main" id="{C888937C-0560-55C1-0E8D-C111C4DE944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5">
            <a:duotone>
              <a:prstClr val="black"/>
              <a:srgbClr val="DA0117">
                <a:tint val="45000"/>
                <a:satMod val="400000"/>
              </a:srgbClr>
            </a:duotone>
          </a:blip>
          <a:srcRect/>
          <a:stretch>
            <a:fillRect/>
          </a:stretch>
        </p:blipFill>
        <p:spPr bwMode="auto">
          <a:xfrm>
            <a:off x="8462772" y="1311301"/>
            <a:ext cx="450851" cy="1147763"/>
          </a:xfrm>
          <a:prstGeom prst="rect">
            <a:avLst/>
          </a:prstGeom>
          <a:noFill/>
          <a:effectLst/>
        </p:spPr>
      </p:pic>
      <p:pic>
        <p:nvPicPr>
          <p:cNvPr id="4" name="Picture 6" descr="13_toiletsq_women.gif">
            <a:extLst>
              <a:ext uri="{FF2B5EF4-FFF2-40B4-BE49-F238E27FC236}">
                <a16:creationId xmlns:a16="http://schemas.microsoft.com/office/drawing/2014/main" id="{CDDC175E-3855-DA2D-8EE9-45749586D40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005682" y="2191001"/>
            <a:ext cx="363537" cy="752475"/>
          </a:xfrm>
          <a:prstGeom prst="rect">
            <a:avLst/>
          </a:prstGeom>
          <a:noFill/>
          <a:effectLst/>
        </p:spPr>
      </p:pic>
      <p:pic>
        <p:nvPicPr>
          <p:cNvPr id="5" name="Picture 6" descr="13_toiletsq_women.gif">
            <a:extLst>
              <a:ext uri="{FF2B5EF4-FFF2-40B4-BE49-F238E27FC236}">
                <a16:creationId xmlns:a16="http://schemas.microsoft.com/office/drawing/2014/main" id="{387E60D5-AB14-C7E1-1B91-7D90E8A7944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4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844517" y="1361379"/>
            <a:ext cx="363539" cy="752475"/>
          </a:xfrm>
          <a:prstGeom prst="rect">
            <a:avLst/>
          </a:prstGeom>
          <a:noFill/>
          <a:effectLst/>
        </p:spPr>
      </p:pic>
      <p:pic>
        <p:nvPicPr>
          <p:cNvPr id="6" name="Picture 6" descr="13_toiletsq_women.gif">
            <a:extLst>
              <a:ext uri="{FF2B5EF4-FFF2-40B4-BE49-F238E27FC236}">
                <a16:creationId xmlns:a16="http://schemas.microsoft.com/office/drawing/2014/main" id="{E299A8FA-875E-4391-D7B1-05A47CF095F8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5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731007" y="2647183"/>
            <a:ext cx="363539" cy="752475"/>
          </a:xfrm>
          <a:prstGeom prst="rect">
            <a:avLst/>
          </a:prstGeom>
          <a:noFill/>
          <a:effectLst/>
        </p:spPr>
      </p:pic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C09B4D16-2CEC-BC77-88A0-0F0D83A66F20}"/>
              </a:ext>
            </a:extLst>
          </p:cNvPr>
          <p:cNvCxnSpPr>
            <a:cxnSpLocks/>
          </p:cNvCxnSpPr>
          <p:nvPr/>
        </p:nvCxnSpPr>
        <p:spPr>
          <a:xfrm>
            <a:off x="6096000" y="84083"/>
            <a:ext cx="47296" cy="4622125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28" name="TextBox 27">
            <a:extLst>
              <a:ext uri="{FF2B5EF4-FFF2-40B4-BE49-F238E27FC236}">
                <a16:creationId xmlns:a16="http://schemas.microsoft.com/office/drawing/2014/main" id="{90D32D14-2A4C-5EC7-1E75-5AC768EB254D}"/>
              </a:ext>
            </a:extLst>
          </p:cNvPr>
          <p:cNvSpPr txBox="1"/>
          <p:nvPr/>
        </p:nvSpPr>
        <p:spPr>
          <a:xfrm>
            <a:off x="11824" y="4845009"/>
            <a:ext cx="12127625" cy="1569660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>
            <a:spAutoFit/>
          </a:bodyPr>
          <a:lstStyle/>
          <a:p>
            <a:pPr defTabSz="609585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Reliable – is the data we collect trustworthy?</a:t>
            </a:r>
          </a:p>
          <a:p>
            <a:pPr defTabSz="609585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Representative – does the data </a:t>
            </a:r>
            <a:r>
              <a:rPr lang="en-GB" sz="3200" i="1" dirty="0">
                <a:solidFill>
                  <a:prstClr val="black"/>
                </a:solidFill>
                <a:latin typeface="Calibri" panose="020F0502020204030204"/>
              </a:rPr>
              <a:t>reflect the characteristics of the entire population?</a:t>
            </a:r>
            <a:endParaRPr lang="en-GB" sz="3200" dirty="0">
              <a:solidFill>
                <a:prstClr val="black"/>
              </a:solidFill>
              <a:latin typeface="Calibri" panose="020F0502020204030204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55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55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556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055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1055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1055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055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055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1055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5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1055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1055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56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2EDCDFD-001B-498A-F2DC-9AFEF2662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10515600" cy="413575"/>
          </a:xfrm>
        </p:spPr>
        <p:txBody>
          <a:bodyPr>
            <a:normAutofit fontScale="90000"/>
          </a:bodyPr>
          <a:lstStyle/>
          <a:p>
            <a:pPr algn="ctr"/>
            <a:r>
              <a:rPr lang="en-GB" sz="4267" b="1" dirty="0"/>
              <a:t>Populations and samples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BBED352D-D2E0-BFCE-1A58-4BB07D48F89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3820" y="1032354"/>
          <a:ext cx="11607451" cy="47932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86399592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05D327BE-9865-9EE6-84C4-3A1FF863AE9D}"/>
              </a:ext>
            </a:extLst>
          </p:cNvPr>
          <p:cNvSpPr/>
          <p:nvPr/>
        </p:nvSpPr>
        <p:spPr>
          <a:xfrm>
            <a:off x="192221" y="3138029"/>
            <a:ext cx="859668" cy="6559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3" name="Picture 6" descr="13_toiletsq_women.gif">
            <a:extLst>
              <a:ext uri="{FF2B5EF4-FFF2-40B4-BE49-F238E27FC236}">
                <a16:creationId xmlns:a16="http://schemas.microsoft.com/office/drawing/2014/main" id="{E999D1C3-8F0C-E4DC-DB97-3E80749563F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286308" y="4112059"/>
            <a:ext cx="521339" cy="1475748"/>
          </a:xfrm>
          <a:prstGeom prst="rect">
            <a:avLst/>
          </a:prstGeom>
          <a:noFill/>
          <a:effectLst/>
        </p:spPr>
      </p:pic>
      <p:pic>
        <p:nvPicPr>
          <p:cNvPr id="4" name="Content Placeholder 3" descr="12_toiletsq_men.gif">
            <a:extLst>
              <a:ext uri="{FF2B5EF4-FFF2-40B4-BE49-F238E27FC236}">
                <a16:creationId xmlns:a16="http://schemas.microsoft.com/office/drawing/2014/main" id="{FB75D71A-0B99-65FA-1278-7A0C3994E6C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12122" y="2073651"/>
            <a:ext cx="423439" cy="1475748"/>
          </a:xfrm>
          <a:prstGeom prst="rect">
            <a:avLst/>
          </a:prstGeom>
          <a:noFill/>
          <a:effectLst/>
        </p:spPr>
      </p:pic>
      <p:pic>
        <p:nvPicPr>
          <p:cNvPr id="5" name="Content Placeholder 3" descr="12_toiletsq_men.gif">
            <a:extLst>
              <a:ext uri="{FF2B5EF4-FFF2-40B4-BE49-F238E27FC236}">
                <a16:creationId xmlns:a16="http://schemas.microsoft.com/office/drawing/2014/main" id="{12CDCE97-4209-6384-E6E3-1FFC52EBCCC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953357" y="4082471"/>
            <a:ext cx="423439" cy="1475748"/>
          </a:xfrm>
          <a:prstGeom prst="rect">
            <a:avLst/>
          </a:prstGeom>
          <a:noFill/>
          <a:effectLst/>
        </p:spPr>
      </p:pic>
      <p:pic>
        <p:nvPicPr>
          <p:cNvPr id="6" name="Picture 6" descr="13_toiletsq_women.gif">
            <a:extLst>
              <a:ext uri="{FF2B5EF4-FFF2-40B4-BE49-F238E27FC236}">
                <a16:creationId xmlns:a16="http://schemas.microsoft.com/office/drawing/2014/main" id="{22081187-107D-BA3B-7477-95D0BCFF6C82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58927" y="4099221"/>
            <a:ext cx="521339" cy="1475748"/>
          </a:xfrm>
          <a:prstGeom prst="rect">
            <a:avLst/>
          </a:prstGeom>
          <a:noFill/>
          <a:effectLst/>
        </p:spPr>
      </p:pic>
      <p:pic>
        <p:nvPicPr>
          <p:cNvPr id="7" name="Content Placeholder 3" descr="12_toiletsq_men.gif">
            <a:extLst>
              <a:ext uri="{FF2B5EF4-FFF2-40B4-BE49-F238E27FC236}">
                <a16:creationId xmlns:a16="http://schemas.microsoft.com/office/drawing/2014/main" id="{EC6C1684-4EEE-B66E-A519-D3FAC326892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319159" y="4155785"/>
            <a:ext cx="423439" cy="1475748"/>
          </a:xfrm>
          <a:prstGeom prst="rect">
            <a:avLst/>
          </a:prstGeom>
          <a:noFill/>
          <a:effectLst/>
        </p:spPr>
      </p:pic>
      <p:pic>
        <p:nvPicPr>
          <p:cNvPr id="8" name="Content Placeholder 3" descr="12_toiletsq_men.gif">
            <a:extLst>
              <a:ext uri="{FF2B5EF4-FFF2-40B4-BE49-F238E27FC236}">
                <a16:creationId xmlns:a16="http://schemas.microsoft.com/office/drawing/2014/main" id="{9E22A3E2-C369-B66E-D23C-FBB3A10AB873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671145" y="4112059"/>
            <a:ext cx="423439" cy="1475748"/>
          </a:xfrm>
          <a:prstGeom prst="rect">
            <a:avLst/>
          </a:prstGeom>
          <a:noFill/>
          <a:effectLst/>
        </p:spPr>
      </p:pic>
      <p:pic>
        <p:nvPicPr>
          <p:cNvPr id="9" name="Content Placeholder 3" descr="12_toiletsq_men.gif">
            <a:extLst>
              <a:ext uri="{FF2B5EF4-FFF2-40B4-BE49-F238E27FC236}">
                <a16:creationId xmlns:a16="http://schemas.microsoft.com/office/drawing/2014/main" id="{8549F8EF-8E28-13DE-2419-D794A46220EB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96075" y="2063442"/>
            <a:ext cx="423439" cy="1475748"/>
          </a:xfrm>
          <a:prstGeom prst="rect">
            <a:avLst/>
          </a:prstGeom>
          <a:noFill/>
          <a:effectLst/>
        </p:spPr>
      </p:pic>
      <p:pic>
        <p:nvPicPr>
          <p:cNvPr id="10" name="Picture 6" descr="13_toiletsq_women.gif">
            <a:extLst>
              <a:ext uri="{FF2B5EF4-FFF2-40B4-BE49-F238E27FC236}">
                <a16:creationId xmlns:a16="http://schemas.microsoft.com/office/drawing/2014/main" id="{320C8DB9-7B38-B3BB-77AA-696E3C76B2B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855456" y="2122321"/>
            <a:ext cx="521339" cy="1475748"/>
          </a:xfrm>
          <a:prstGeom prst="rect">
            <a:avLst/>
          </a:prstGeom>
          <a:noFill/>
          <a:effectLst/>
        </p:spPr>
      </p:pic>
      <p:pic>
        <p:nvPicPr>
          <p:cNvPr id="11" name="Content Placeholder 3" descr="12_toiletsq_men.gif">
            <a:extLst>
              <a:ext uri="{FF2B5EF4-FFF2-40B4-BE49-F238E27FC236}">
                <a16:creationId xmlns:a16="http://schemas.microsoft.com/office/drawing/2014/main" id="{DD6453E9-34F3-27D8-82E3-F03A1B394ED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334078" y="2073651"/>
            <a:ext cx="423439" cy="1475748"/>
          </a:xfrm>
          <a:prstGeom prst="rect">
            <a:avLst/>
          </a:prstGeom>
          <a:noFill/>
          <a:effectLst/>
        </p:spPr>
      </p:pic>
      <p:pic>
        <p:nvPicPr>
          <p:cNvPr id="12" name="Picture 6" descr="13_toiletsq_women.gif">
            <a:extLst>
              <a:ext uri="{FF2B5EF4-FFF2-40B4-BE49-F238E27FC236}">
                <a16:creationId xmlns:a16="http://schemas.microsoft.com/office/drawing/2014/main" id="{CE5E81B0-6348-71A3-8B6C-EFD9DD12F2BD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43668" y="2067402"/>
            <a:ext cx="521339" cy="1475748"/>
          </a:xfrm>
          <a:prstGeom prst="rect">
            <a:avLst/>
          </a:prstGeom>
          <a:noFill/>
          <a:effectLst/>
        </p:spPr>
      </p:pic>
      <p:pic>
        <p:nvPicPr>
          <p:cNvPr id="13" name="Content Placeholder 3" descr="12_toiletsq_men.gif">
            <a:extLst>
              <a:ext uri="{FF2B5EF4-FFF2-40B4-BE49-F238E27FC236}">
                <a16:creationId xmlns:a16="http://schemas.microsoft.com/office/drawing/2014/main" id="{BCDF3330-F990-19C2-43AA-33EA67D7860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14913" y="2063442"/>
            <a:ext cx="423439" cy="1475748"/>
          </a:xfrm>
          <a:prstGeom prst="rect">
            <a:avLst/>
          </a:prstGeom>
          <a:noFill/>
          <a:effectLst/>
        </p:spPr>
      </p:pic>
      <p:sp>
        <p:nvSpPr>
          <p:cNvPr id="14" name="Oval 13">
            <a:extLst>
              <a:ext uri="{FF2B5EF4-FFF2-40B4-BE49-F238E27FC236}">
                <a16:creationId xmlns:a16="http://schemas.microsoft.com/office/drawing/2014/main" id="{787220CC-5742-6A89-93FE-4D1D24D0772B}"/>
              </a:ext>
            </a:extLst>
          </p:cNvPr>
          <p:cNvSpPr/>
          <p:nvPr/>
        </p:nvSpPr>
        <p:spPr>
          <a:xfrm>
            <a:off x="164062" y="5068107"/>
            <a:ext cx="859668" cy="6559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5" name="Oval 14">
            <a:extLst>
              <a:ext uri="{FF2B5EF4-FFF2-40B4-BE49-F238E27FC236}">
                <a16:creationId xmlns:a16="http://schemas.microsoft.com/office/drawing/2014/main" id="{DD814777-EBBE-9E38-F8DD-4EB66F7CB804}"/>
              </a:ext>
            </a:extLst>
          </p:cNvPr>
          <p:cNvSpPr/>
          <p:nvPr/>
        </p:nvSpPr>
        <p:spPr>
          <a:xfrm>
            <a:off x="3922705" y="3138029"/>
            <a:ext cx="859668" cy="6559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14AC07AC-5F6B-B4A9-BF79-63C69E44FD0E}"/>
              </a:ext>
            </a:extLst>
          </p:cNvPr>
          <p:cNvSpPr/>
          <p:nvPr/>
        </p:nvSpPr>
        <p:spPr>
          <a:xfrm>
            <a:off x="2950669" y="5068107"/>
            <a:ext cx="859668" cy="655960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7" name="Content Placeholder 3" descr="12_toiletsq_men.gif">
            <a:extLst>
              <a:ext uri="{FF2B5EF4-FFF2-40B4-BE49-F238E27FC236}">
                <a16:creationId xmlns:a16="http://schemas.microsoft.com/office/drawing/2014/main" id="{0F506620-93D4-F6C0-EC43-F68A6F4457E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414909" y="4155785"/>
            <a:ext cx="423439" cy="1475748"/>
          </a:xfrm>
          <a:prstGeom prst="rect">
            <a:avLst/>
          </a:prstGeom>
          <a:noFill/>
          <a:effectLst/>
        </p:spPr>
      </p:pic>
      <p:pic>
        <p:nvPicPr>
          <p:cNvPr id="18" name="Content Placeholder 3" descr="12_toiletsq_men.gif">
            <a:extLst>
              <a:ext uri="{FF2B5EF4-FFF2-40B4-BE49-F238E27FC236}">
                <a16:creationId xmlns:a16="http://schemas.microsoft.com/office/drawing/2014/main" id="{72C516ED-2611-A2E9-F0D3-E22CF9C5D4C4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177349" y="4112059"/>
            <a:ext cx="423439" cy="1475748"/>
          </a:xfrm>
          <a:prstGeom prst="rect">
            <a:avLst/>
          </a:prstGeom>
          <a:noFill/>
          <a:effectLst/>
        </p:spPr>
      </p:pic>
      <p:pic>
        <p:nvPicPr>
          <p:cNvPr id="19" name="Picture 6" descr="13_toiletsq_women.gif">
            <a:extLst>
              <a:ext uri="{FF2B5EF4-FFF2-40B4-BE49-F238E27FC236}">
                <a16:creationId xmlns:a16="http://schemas.microsoft.com/office/drawing/2014/main" id="{2B4F7C44-4ED0-2546-93B6-429DF0D121A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029712" y="2037314"/>
            <a:ext cx="521339" cy="1475748"/>
          </a:xfrm>
          <a:prstGeom prst="rect">
            <a:avLst/>
          </a:prstGeom>
          <a:noFill/>
          <a:effectLst/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5C482B4-4D8D-0F08-D573-D15178976609}"/>
              </a:ext>
            </a:extLst>
          </p:cNvPr>
          <p:cNvSpPr txBox="1"/>
          <p:nvPr/>
        </p:nvSpPr>
        <p:spPr>
          <a:xfrm>
            <a:off x="6475206" y="1916341"/>
            <a:ext cx="5215313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Every member of the population has an equal chance of being selected.  To conduct this type of sampling, you can use tools like 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  <a:hlinkClick r:id="rId4"/>
              </a:rPr>
              <a:t>random number generators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 or other techniques that are based entirely on chance.</a:t>
            </a:r>
          </a:p>
        </p:txBody>
      </p:sp>
      <p:sp>
        <p:nvSpPr>
          <p:cNvPr id="25" name="Title 24">
            <a:extLst>
              <a:ext uri="{FF2B5EF4-FFF2-40B4-BE49-F238E27FC236}">
                <a16:creationId xmlns:a16="http://schemas.microsoft.com/office/drawing/2014/main" id="{AF1FE2DC-3AB3-B16B-F067-131B259066A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GB" sz="5330" b="1" dirty="0"/>
              <a:t>Simple Random sampling</a:t>
            </a:r>
          </a:p>
        </p:txBody>
      </p:sp>
    </p:spTree>
    <p:extLst>
      <p:ext uri="{BB962C8B-B14F-4D97-AF65-F5344CB8AC3E}">
        <p14:creationId xmlns:p14="http://schemas.microsoft.com/office/powerpoint/2010/main" val="402985778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4" grpId="0" animBg="1"/>
      <p:bldP spid="15" grpId="0" animBg="1"/>
      <p:bldP spid="1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060B4C5-D537-4253-9C2E-82A95AF7D9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GB" sz="5333" b="1" dirty="0"/>
              <a:t>Systematic Sampling</a:t>
            </a:r>
          </a:p>
        </p:txBody>
      </p: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8FAFC60-B133-B7E9-ECAF-C9648097ACA3}"/>
              </a:ext>
            </a:extLst>
          </p:cNvPr>
          <p:cNvGrpSpPr/>
          <p:nvPr/>
        </p:nvGrpSpPr>
        <p:grpSpPr>
          <a:xfrm>
            <a:off x="463821" y="2301822"/>
            <a:ext cx="5799192" cy="3418397"/>
            <a:chOff x="347866" y="1726366"/>
            <a:chExt cx="1361989" cy="811100"/>
          </a:xfrm>
        </p:grpSpPr>
        <p:sp>
          <p:nvSpPr>
            <p:cNvPr id="3" name="Oval 2">
              <a:extLst>
                <a:ext uri="{FF2B5EF4-FFF2-40B4-BE49-F238E27FC236}">
                  <a16:creationId xmlns:a16="http://schemas.microsoft.com/office/drawing/2014/main" id="{59A64415-3880-73DB-5F53-8F0D9A99567B}"/>
                </a:ext>
              </a:extLst>
            </p:cNvPr>
            <p:cNvSpPr/>
            <p:nvPr/>
          </p:nvSpPr>
          <p:spPr>
            <a:xfrm>
              <a:off x="348451" y="2027427"/>
              <a:ext cx="193588" cy="1080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4" name="Picture 6" descr="13_toiletsq_women.gif">
              <a:extLst>
                <a:ext uri="{FF2B5EF4-FFF2-40B4-BE49-F238E27FC236}">
                  <a16:creationId xmlns:a16="http://schemas.microsoft.com/office/drawing/2014/main" id="{C7AAD1B3-73A2-CABA-E206-6303D9586D2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00010" y="2272029"/>
              <a:ext cx="117400" cy="243000"/>
            </a:xfrm>
            <a:prstGeom prst="rect">
              <a:avLst/>
            </a:prstGeom>
            <a:noFill/>
            <a:effectLst/>
          </p:spPr>
        </p:pic>
        <p:pic>
          <p:nvPicPr>
            <p:cNvPr id="5" name="Content Placeholder 3" descr="12_toiletsq_men.gif">
              <a:extLst>
                <a:ext uri="{FF2B5EF4-FFF2-40B4-BE49-F238E27FC236}">
                  <a16:creationId xmlns:a16="http://schemas.microsoft.com/office/drawing/2014/main" id="{83CFDAB0-F11B-761C-C29D-10FCA792F1E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31135" y="1863569"/>
              <a:ext cx="95354" cy="243000"/>
            </a:xfrm>
            <a:prstGeom prst="rect">
              <a:avLst/>
            </a:prstGeom>
            <a:noFill/>
            <a:effectLst/>
          </p:spPr>
        </p:pic>
        <p:pic>
          <p:nvPicPr>
            <p:cNvPr id="6" name="Picture 6" descr="13_toiletsq_women.gif">
              <a:extLst>
                <a:ext uri="{FF2B5EF4-FFF2-40B4-BE49-F238E27FC236}">
                  <a16:creationId xmlns:a16="http://schemas.microsoft.com/office/drawing/2014/main" id="{E159CEF0-AFA3-34F3-98C5-CB91FBDC5965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224374" y="2269916"/>
              <a:ext cx="117400" cy="243000"/>
            </a:xfrm>
            <a:prstGeom prst="rect">
              <a:avLst/>
            </a:prstGeom>
            <a:noFill/>
            <a:effectLst/>
          </p:spPr>
        </p:pic>
        <p:pic>
          <p:nvPicPr>
            <p:cNvPr id="7" name="Content Placeholder 3" descr="12_toiletsq_men.gif">
              <a:extLst>
                <a:ext uri="{FF2B5EF4-FFF2-40B4-BE49-F238E27FC236}">
                  <a16:creationId xmlns:a16="http://schemas.microsoft.com/office/drawing/2014/main" id="{D974A547-CAA3-C963-ACCE-7C2B79EE959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87428" y="2272029"/>
              <a:ext cx="95354" cy="243000"/>
            </a:xfrm>
            <a:prstGeom prst="rect">
              <a:avLst/>
            </a:prstGeom>
            <a:noFill/>
            <a:effectLst/>
          </p:spPr>
        </p:pic>
        <p:pic>
          <p:nvPicPr>
            <p:cNvPr id="8" name="Picture 6" descr="13_toiletsq_women.gif">
              <a:extLst>
                <a:ext uri="{FF2B5EF4-FFF2-40B4-BE49-F238E27FC236}">
                  <a16:creationId xmlns:a16="http://schemas.microsoft.com/office/drawing/2014/main" id="{F120CB45-F406-297F-56B2-FF3705A2EA8E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403867" y="1871583"/>
              <a:ext cx="117400" cy="243000"/>
            </a:xfrm>
            <a:prstGeom prst="rect">
              <a:avLst/>
            </a:prstGeom>
            <a:noFill/>
            <a:effectLst/>
          </p:spPr>
        </p:pic>
        <p:pic>
          <p:nvPicPr>
            <p:cNvPr id="9" name="Content Placeholder 3" descr="12_toiletsq_men.gif">
              <a:extLst>
                <a:ext uri="{FF2B5EF4-FFF2-40B4-BE49-F238E27FC236}">
                  <a16:creationId xmlns:a16="http://schemas.microsoft.com/office/drawing/2014/main" id="{372B5E82-E54D-3131-92C8-73DA31F1438E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610890" y="1863569"/>
              <a:ext cx="95354" cy="243000"/>
            </a:xfrm>
            <a:prstGeom prst="rect">
              <a:avLst/>
            </a:prstGeom>
            <a:noFill/>
            <a:effectLst/>
          </p:spPr>
        </p:pic>
        <p:pic>
          <p:nvPicPr>
            <p:cNvPr id="10" name="Content Placeholder 3" descr="12_toiletsq_men.gif">
              <a:extLst>
                <a:ext uri="{FF2B5EF4-FFF2-40B4-BE49-F238E27FC236}">
                  <a16:creationId xmlns:a16="http://schemas.microsoft.com/office/drawing/2014/main" id="{44BC835E-CF01-9E37-AFED-92A4B760F388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403904" y="1861888"/>
              <a:ext cx="95354" cy="243000"/>
            </a:xfrm>
            <a:prstGeom prst="rect">
              <a:avLst/>
            </a:prstGeom>
            <a:noFill/>
            <a:effectLst/>
          </p:spPr>
        </p:pic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B4749A4C-291F-2A68-D50A-272936B9EAE6}"/>
                </a:ext>
              </a:extLst>
            </p:cNvPr>
            <p:cNvSpPr/>
            <p:nvPr/>
          </p:nvSpPr>
          <p:spPr>
            <a:xfrm>
              <a:off x="779771" y="2429454"/>
              <a:ext cx="193588" cy="1080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543AE44B-3D1A-1658-C5E5-9FA882B85A9A}"/>
                </a:ext>
              </a:extLst>
            </p:cNvPr>
            <p:cNvSpPr/>
            <p:nvPr/>
          </p:nvSpPr>
          <p:spPr>
            <a:xfrm>
              <a:off x="974325" y="2019334"/>
              <a:ext cx="193588" cy="1080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835010B0-1DEC-A0A7-F3ED-EEFE341D0E30}"/>
                </a:ext>
              </a:extLst>
            </p:cNvPr>
            <p:cNvSpPr/>
            <p:nvPr/>
          </p:nvSpPr>
          <p:spPr>
            <a:xfrm>
              <a:off x="1516267" y="1998484"/>
              <a:ext cx="193588" cy="1080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14" name="Content Placeholder 3" descr="12_toiletsq_men.gif">
              <a:extLst>
                <a:ext uri="{FF2B5EF4-FFF2-40B4-BE49-F238E27FC236}">
                  <a16:creationId xmlns:a16="http://schemas.microsoft.com/office/drawing/2014/main" id="{ED712FA2-9871-8911-8CCB-F910B8005747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 flipH="1">
              <a:off x="403779" y="2279229"/>
              <a:ext cx="95354" cy="243000"/>
            </a:xfrm>
            <a:prstGeom prst="rect">
              <a:avLst/>
            </a:prstGeom>
            <a:noFill/>
            <a:effectLst/>
          </p:spPr>
        </p:pic>
        <p:pic>
          <p:nvPicPr>
            <p:cNvPr id="15" name="Content Placeholder 3" descr="12_toiletsq_men.gif">
              <a:extLst>
                <a:ext uri="{FF2B5EF4-FFF2-40B4-BE49-F238E27FC236}">
                  <a16:creationId xmlns:a16="http://schemas.microsoft.com/office/drawing/2014/main" id="{9A1F7262-0E15-DEFF-6F96-ADF0C2806056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025852" y="2272029"/>
              <a:ext cx="95354" cy="243000"/>
            </a:xfrm>
            <a:prstGeom prst="rect">
              <a:avLst/>
            </a:prstGeom>
            <a:noFill/>
            <a:effectLst/>
          </p:spPr>
        </p:pic>
        <p:pic>
          <p:nvPicPr>
            <p:cNvPr id="16" name="Picture 6" descr="13_toiletsq_women.gif">
              <a:extLst>
                <a:ext uri="{FF2B5EF4-FFF2-40B4-BE49-F238E27FC236}">
                  <a16:creationId xmlns:a16="http://schemas.microsoft.com/office/drawing/2014/main" id="{612B317D-39CA-39B2-B07B-1B78B0299B0E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237178" y="1859207"/>
              <a:ext cx="117400" cy="243000"/>
            </a:xfrm>
            <a:prstGeom prst="rect">
              <a:avLst/>
            </a:prstGeom>
            <a:noFill/>
            <a:effectLst/>
          </p:spPr>
        </p:pic>
        <p:pic>
          <p:nvPicPr>
            <p:cNvPr id="17" name="Content Placeholder 3" descr="12_toiletsq_men.gif">
              <a:extLst>
                <a:ext uri="{FF2B5EF4-FFF2-40B4-BE49-F238E27FC236}">
                  <a16:creationId xmlns:a16="http://schemas.microsoft.com/office/drawing/2014/main" id="{5B6B0EEE-1779-B06F-0729-77AEEE484009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030192" y="1861888"/>
              <a:ext cx="95354" cy="243000"/>
            </a:xfrm>
            <a:prstGeom prst="rect">
              <a:avLst/>
            </a:prstGeom>
            <a:noFill/>
            <a:effectLst/>
          </p:spPr>
        </p:pic>
        <p:pic>
          <p:nvPicPr>
            <p:cNvPr id="18" name="Picture 6" descr="13_toiletsq_women.gif">
              <a:extLst>
                <a:ext uri="{FF2B5EF4-FFF2-40B4-BE49-F238E27FC236}">
                  <a16:creationId xmlns:a16="http://schemas.microsoft.com/office/drawing/2014/main" id="{315FA463-4893-A770-1C77-65EEA942D169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2" cstate="print">
              <a:duotone>
                <a:schemeClr val="accent6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558845" y="1862540"/>
              <a:ext cx="117400" cy="243000"/>
            </a:xfrm>
            <a:prstGeom prst="rect">
              <a:avLst/>
            </a:prstGeom>
            <a:noFill/>
            <a:effectLst/>
          </p:spPr>
        </p:pic>
        <p:pic>
          <p:nvPicPr>
            <p:cNvPr id="19" name="Content Placeholder 3" descr="12_toiletsq_men.gif">
              <a:extLst>
                <a:ext uri="{FF2B5EF4-FFF2-40B4-BE49-F238E27FC236}">
                  <a16:creationId xmlns:a16="http://schemas.microsoft.com/office/drawing/2014/main" id="{7A9E1A40-14D3-3F53-4F65-9E544994C46D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832596" y="2279229"/>
              <a:ext cx="95354" cy="243000"/>
            </a:xfrm>
            <a:prstGeom prst="rect">
              <a:avLst/>
            </a:prstGeom>
            <a:noFill/>
            <a:effectLst/>
          </p:spPr>
        </p:pic>
        <p:sp>
          <p:nvSpPr>
            <p:cNvPr id="20" name="Oval 19">
              <a:extLst>
                <a:ext uri="{FF2B5EF4-FFF2-40B4-BE49-F238E27FC236}">
                  <a16:creationId xmlns:a16="http://schemas.microsoft.com/office/drawing/2014/main" id="{7AAC6EF9-2FCB-782D-7D11-03EF8384E508}"/>
                </a:ext>
              </a:extLst>
            </p:cNvPr>
            <p:cNvSpPr/>
            <p:nvPr/>
          </p:nvSpPr>
          <p:spPr>
            <a:xfrm>
              <a:off x="1378435" y="2403732"/>
              <a:ext cx="193588" cy="108012"/>
            </a:xfrm>
            <a:prstGeom prst="ellipse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defTabSz="609585"/>
              <a:endParaRPr lang="en-GB">
                <a:solidFill>
                  <a:prstClr val="white"/>
                </a:solidFill>
                <a:latin typeface="Calibri" panose="020F0502020204030204"/>
              </a:endParaRPr>
            </a:p>
          </p:txBody>
        </p:sp>
        <p:pic>
          <p:nvPicPr>
            <p:cNvPr id="21" name="Content Placeholder 3" descr="12_toiletsq_men.gif">
              <a:extLst>
                <a:ext uri="{FF2B5EF4-FFF2-40B4-BE49-F238E27FC236}">
                  <a16:creationId xmlns:a16="http://schemas.microsoft.com/office/drawing/2014/main" id="{C945BEDB-C79F-9C09-2F5D-05B2A0F65409}"/>
                </a:ext>
              </a:extLst>
            </p:cNvPr>
            <p:cNvPicPr preferRelativeResize="0">
              <a:picLocks noChangeAspect="1" noChangeArrowheads="1"/>
            </p:cNvPicPr>
            <p:nvPr/>
          </p:nvPicPr>
          <p:blipFill>
            <a:blip r:embed="rId3" cstate="print">
              <a:duotone>
                <a:schemeClr val="accent2">
                  <a:shade val="45000"/>
                  <a:satMod val="135000"/>
                </a:schemeClr>
                <a:prstClr val="white"/>
              </a:duotone>
            </a:blip>
            <a:srcRect/>
            <a:stretch>
              <a:fillRect/>
            </a:stretch>
          </p:blipFill>
          <p:spPr bwMode="auto">
            <a:xfrm>
              <a:off x="1425789" y="2267157"/>
              <a:ext cx="95354" cy="243000"/>
            </a:xfrm>
            <a:prstGeom prst="rect">
              <a:avLst/>
            </a:prstGeom>
            <a:noFill/>
            <a:effectLst/>
          </p:spPr>
        </p:pic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A356C7E7-4A05-421C-E516-38F74DC0CA5B}"/>
                </a:ext>
              </a:extLst>
            </p:cNvPr>
            <p:cNvGrpSpPr/>
            <p:nvPr/>
          </p:nvGrpSpPr>
          <p:grpSpPr>
            <a:xfrm>
              <a:off x="433619" y="1726366"/>
              <a:ext cx="628932" cy="131193"/>
              <a:chOff x="3125972" y="3631040"/>
              <a:chExt cx="838576" cy="174924"/>
            </a:xfrm>
          </p:grpSpPr>
          <p:sp>
            <p:nvSpPr>
              <p:cNvPr id="23" name="Freeform 2">
                <a:extLst>
                  <a:ext uri="{FF2B5EF4-FFF2-40B4-BE49-F238E27FC236}">
                    <a16:creationId xmlns:a16="http://schemas.microsoft.com/office/drawing/2014/main" id="{D1AA45BC-B8BE-38CA-E4EE-D80D68494772}"/>
                  </a:ext>
                </a:extLst>
              </p:cNvPr>
              <p:cNvSpPr/>
              <p:nvPr/>
            </p:nvSpPr>
            <p:spPr>
              <a:xfrm>
                <a:off x="3125972" y="3631040"/>
                <a:ext cx="818707" cy="164783"/>
              </a:xfrm>
              <a:custGeom>
                <a:avLst/>
                <a:gdLst>
                  <a:gd name="connsiteX0" fmla="*/ 0 w 818707"/>
                  <a:gd name="connsiteY0" fmla="*/ 165790 h 176422"/>
                  <a:gd name="connsiteX1" fmla="*/ 223284 w 818707"/>
                  <a:gd name="connsiteY1" fmla="*/ 48832 h 176422"/>
                  <a:gd name="connsiteX2" fmla="*/ 616688 w 818707"/>
                  <a:gd name="connsiteY2" fmla="*/ 6301 h 176422"/>
                  <a:gd name="connsiteX3" fmla="*/ 818707 w 818707"/>
                  <a:gd name="connsiteY3" fmla="*/ 176422 h 176422"/>
                  <a:gd name="connsiteX0" fmla="*/ 0 w 818707"/>
                  <a:gd name="connsiteY0" fmla="*/ 154151 h 164783"/>
                  <a:gd name="connsiteX1" fmla="*/ 223284 w 818707"/>
                  <a:gd name="connsiteY1" fmla="*/ 37193 h 164783"/>
                  <a:gd name="connsiteX2" fmla="*/ 590375 w 818707"/>
                  <a:gd name="connsiteY2" fmla="*/ 7819 h 164783"/>
                  <a:gd name="connsiteX3" fmla="*/ 818707 w 818707"/>
                  <a:gd name="connsiteY3" fmla="*/ 164783 h 16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8707" h="164783">
                    <a:moveTo>
                      <a:pt x="0" y="154151"/>
                    </a:moveTo>
                    <a:cubicBezTo>
                      <a:pt x="60251" y="108962"/>
                      <a:pt x="124888" y="61582"/>
                      <a:pt x="223284" y="37193"/>
                    </a:cubicBezTo>
                    <a:cubicBezTo>
                      <a:pt x="321680" y="12804"/>
                      <a:pt x="491138" y="-13446"/>
                      <a:pt x="590375" y="7819"/>
                    </a:cubicBezTo>
                    <a:cubicBezTo>
                      <a:pt x="689612" y="29084"/>
                      <a:pt x="767316" y="90355"/>
                      <a:pt x="818707" y="16478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4" name="Isosceles Triangle 23">
                <a:extLst>
                  <a:ext uri="{FF2B5EF4-FFF2-40B4-BE49-F238E27FC236}">
                    <a16:creationId xmlns:a16="http://schemas.microsoft.com/office/drawing/2014/main" id="{03CF4C8A-52FF-B500-4650-2C270334D257}"/>
                  </a:ext>
                </a:extLst>
              </p:cNvPr>
              <p:cNvSpPr/>
              <p:nvPr/>
            </p:nvSpPr>
            <p:spPr>
              <a:xfrm rot="8018034">
                <a:off x="3864469" y="3705885"/>
                <a:ext cx="93113" cy="10704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5" name="Group 24">
              <a:extLst>
                <a:ext uri="{FF2B5EF4-FFF2-40B4-BE49-F238E27FC236}">
                  <a16:creationId xmlns:a16="http://schemas.microsoft.com/office/drawing/2014/main" id="{1699260F-D6F4-B1CD-91EB-61D9FC3C9EFD}"/>
                </a:ext>
              </a:extLst>
            </p:cNvPr>
            <p:cNvGrpSpPr/>
            <p:nvPr/>
          </p:nvGrpSpPr>
          <p:grpSpPr>
            <a:xfrm>
              <a:off x="1086218" y="1733408"/>
              <a:ext cx="534211" cy="131193"/>
              <a:chOff x="3125972" y="3631040"/>
              <a:chExt cx="838576" cy="174924"/>
            </a:xfrm>
          </p:grpSpPr>
          <p:sp>
            <p:nvSpPr>
              <p:cNvPr id="26" name="Freeform 99">
                <a:extLst>
                  <a:ext uri="{FF2B5EF4-FFF2-40B4-BE49-F238E27FC236}">
                    <a16:creationId xmlns:a16="http://schemas.microsoft.com/office/drawing/2014/main" id="{2B50D30E-A82D-500A-6FB5-6320141EBAEA}"/>
                  </a:ext>
                </a:extLst>
              </p:cNvPr>
              <p:cNvSpPr/>
              <p:nvPr/>
            </p:nvSpPr>
            <p:spPr>
              <a:xfrm>
                <a:off x="3125972" y="3631040"/>
                <a:ext cx="818707" cy="164783"/>
              </a:xfrm>
              <a:custGeom>
                <a:avLst/>
                <a:gdLst>
                  <a:gd name="connsiteX0" fmla="*/ 0 w 818707"/>
                  <a:gd name="connsiteY0" fmla="*/ 165790 h 176422"/>
                  <a:gd name="connsiteX1" fmla="*/ 223284 w 818707"/>
                  <a:gd name="connsiteY1" fmla="*/ 48832 h 176422"/>
                  <a:gd name="connsiteX2" fmla="*/ 616688 w 818707"/>
                  <a:gd name="connsiteY2" fmla="*/ 6301 h 176422"/>
                  <a:gd name="connsiteX3" fmla="*/ 818707 w 818707"/>
                  <a:gd name="connsiteY3" fmla="*/ 176422 h 176422"/>
                  <a:gd name="connsiteX0" fmla="*/ 0 w 818707"/>
                  <a:gd name="connsiteY0" fmla="*/ 154151 h 164783"/>
                  <a:gd name="connsiteX1" fmla="*/ 223284 w 818707"/>
                  <a:gd name="connsiteY1" fmla="*/ 37193 h 164783"/>
                  <a:gd name="connsiteX2" fmla="*/ 590375 w 818707"/>
                  <a:gd name="connsiteY2" fmla="*/ 7819 h 164783"/>
                  <a:gd name="connsiteX3" fmla="*/ 818707 w 818707"/>
                  <a:gd name="connsiteY3" fmla="*/ 164783 h 16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8707" h="164783">
                    <a:moveTo>
                      <a:pt x="0" y="154151"/>
                    </a:moveTo>
                    <a:cubicBezTo>
                      <a:pt x="60251" y="108962"/>
                      <a:pt x="124888" y="61582"/>
                      <a:pt x="223284" y="37193"/>
                    </a:cubicBezTo>
                    <a:cubicBezTo>
                      <a:pt x="321680" y="12804"/>
                      <a:pt x="491138" y="-13446"/>
                      <a:pt x="590375" y="7819"/>
                    </a:cubicBezTo>
                    <a:cubicBezTo>
                      <a:pt x="689612" y="29084"/>
                      <a:pt x="767316" y="90355"/>
                      <a:pt x="818707" y="16478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27" name="Isosceles Triangle 26">
                <a:extLst>
                  <a:ext uri="{FF2B5EF4-FFF2-40B4-BE49-F238E27FC236}">
                    <a16:creationId xmlns:a16="http://schemas.microsoft.com/office/drawing/2014/main" id="{EA82CBF4-F732-2229-F6D2-9BABC503AF0A}"/>
                  </a:ext>
                </a:extLst>
              </p:cNvPr>
              <p:cNvSpPr/>
              <p:nvPr/>
            </p:nvSpPr>
            <p:spPr>
              <a:xfrm rot="8018034">
                <a:off x="3864469" y="3705885"/>
                <a:ext cx="93113" cy="10704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28" name="Group 27">
              <a:extLst>
                <a:ext uri="{FF2B5EF4-FFF2-40B4-BE49-F238E27FC236}">
                  <a16:creationId xmlns:a16="http://schemas.microsoft.com/office/drawing/2014/main" id="{741AB107-C110-2099-8705-CDCAFE09CA9B}"/>
                </a:ext>
              </a:extLst>
            </p:cNvPr>
            <p:cNvGrpSpPr/>
            <p:nvPr/>
          </p:nvGrpSpPr>
          <p:grpSpPr>
            <a:xfrm>
              <a:off x="347866" y="2152062"/>
              <a:ext cx="534211" cy="137342"/>
              <a:chOff x="3125972" y="3631040"/>
              <a:chExt cx="838576" cy="174924"/>
            </a:xfrm>
          </p:grpSpPr>
          <p:sp>
            <p:nvSpPr>
              <p:cNvPr id="29" name="Freeform 102">
                <a:extLst>
                  <a:ext uri="{FF2B5EF4-FFF2-40B4-BE49-F238E27FC236}">
                    <a16:creationId xmlns:a16="http://schemas.microsoft.com/office/drawing/2014/main" id="{67CDBE73-07BF-3B8A-3593-CB4BAA743272}"/>
                  </a:ext>
                </a:extLst>
              </p:cNvPr>
              <p:cNvSpPr/>
              <p:nvPr/>
            </p:nvSpPr>
            <p:spPr>
              <a:xfrm>
                <a:off x="3125972" y="3631040"/>
                <a:ext cx="818707" cy="164783"/>
              </a:xfrm>
              <a:custGeom>
                <a:avLst/>
                <a:gdLst>
                  <a:gd name="connsiteX0" fmla="*/ 0 w 818707"/>
                  <a:gd name="connsiteY0" fmla="*/ 165790 h 176422"/>
                  <a:gd name="connsiteX1" fmla="*/ 223284 w 818707"/>
                  <a:gd name="connsiteY1" fmla="*/ 48832 h 176422"/>
                  <a:gd name="connsiteX2" fmla="*/ 616688 w 818707"/>
                  <a:gd name="connsiteY2" fmla="*/ 6301 h 176422"/>
                  <a:gd name="connsiteX3" fmla="*/ 818707 w 818707"/>
                  <a:gd name="connsiteY3" fmla="*/ 176422 h 176422"/>
                  <a:gd name="connsiteX0" fmla="*/ 0 w 818707"/>
                  <a:gd name="connsiteY0" fmla="*/ 154151 h 164783"/>
                  <a:gd name="connsiteX1" fmla="*/ 223284 w 818707"/>
                  <a:gd name="connsiteY1" fmla="*/ 37193 h 164783"/>
                  <a:gd name="connsiteX2" fmla="*/ 590375 w 818707"/>
                  <a:gd name="connsiteY2" fmla="*/ 7819 h 164783"/>
                  <a:gd name="connsiteX3" fmla="*/ 818707 w 818707"/>
                  <a:gd name="connsiteY3" fmla="*/ 164783 h 16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8707" h="164783">
                    <a:moveTo>
                      <a:pt x="0" y="154151"/>
                    </a:moveTo>
                    <a:cubicBezTo>
                      <a:pt x="60251" y="108962"/>
                      <a:pt x="124888" y="61582"/>
                      <a:pt x="223284" y="37193"/>
                    </a:cubicBezTo>
                    <a:cubicBezTo>
                      <a:pt x="321680" y="12804"/>
                      <a:pt x="491138" y="-13446"/>
                      <a:pt x="590375" y="7819"/>
                    </a:cubicBezTo>
                    <a:cubicBezTo>
                      <a:pt x="689612" y="29084"/>
                      <a:pt x="767316" y="90355"/>
                      <a:pt x="818707" y="16478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0" name="Isosceles Triangle 29">
                <a:extLst>
                  <a:ext uri="{FF2B5EF4-FFF2-40B4-BE49-F238E27FC236}">
                    <a16:creationId xmlns:a16="http://schemas.microsoft.com/office/drawing/2014/main" id="{D2CFEDAC-31A9-4E36-46BF-023564643607}"/>
                  </a:ext>
                </a:extLst>
              </p:cNvPr>
              <p:cNvSpPr/>
              <p:nvPr/>
            </p:nvSpPr>
            <p:spPr>
              <a:xfrm rot="8018034">
                <a:off x="3864469" y="3705885"/>
                <a:ext cx="93113" cy="10704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  <p:grpSp>
          <p:nvGrpSpPr>
            <p:cNvPr id="31" name="Group 30">
              <a:extLst>
                <a:ext uri="{FF2B5EF4-FFF2-40B4-BE49-F238E27FC236}">
                  <a16:creationId xmlns:a16="http://schemas.microsoft.com/office/drawing/2014/main" id="{D0EB247E-F1E0-089E-F5BC-26833E6660B2}"/>
                </a:ext>
              </a:extLst>
            </p:cNvPr>
            <p:cNvGrpSpPr/>
            <p:nvPr/>
          </p:nvGrpSpPr>
          <p:grpSpPr>
            <a:xfrm>
              <a:off x="919465" y="2144951"/>
              <a:ext cx="534211" cy="137342"/>
              <a:chOff x="3125972" y="3631040"/>
              <a:chExt cx="838576" cy="174924"/>
            </a:xfrm>
          </p:grpSpPr>
          <p:sp>
            <p:nvSpPr>
              <p:cNvPr id="32" name="Freeform 105">
                <a:extLst>
                  <a:ext uri="{FF2B5EF4-FFF2-40B4-BE49-F238E27FC236}">
                    <a16:creationId xmlns:a16="http://schemas.microsoft.com/office/drawing/2014/main" id="{3DB268D6-4FAA-DF73-F277-25C94BFED62B}"/>
                  </a:ext>
                </a:extLst>
              </p:cNvPr>
              <p:cNvSpPr/>
              <p:nvPr/>
            </p:nvSpPr>
            <p:spPr>
              <a:xfrm>
                <a:off x="3125972" y="3631040"/>
                <a:ext cx="818707" cy="164783"/>
              </a:xfrm>
              <a:custGeom>
                <a:avLst/>
                <a:gdLst>
                  <a:gd name="connsiteX0" fmla="*/ 0 w 818707"/>
                  <a:gd name="connsiteY0" fmla="*/ 165790 h 176422"/>
                  <a:gd name="connsiteX1" fmla="*/ 223284 w 818707"/>
                  <a:gd name="connsiteY1" fmla="*/ 48832 h 176422"/>
                  <a:gd name="connsiteX2" fmla="*/ 616688 w 818707"/>
                  <a:gd name="connsiteY2" fmla="*/ 6301 h 176422"/>
                  <a:gd name="connsiteX3" fmla="*/ 818707 w 818707"/>
                  <a:gd name="connsiteY3" fmla="*/ 176422 h 176422"/>
                  <a:gd name="connsiteX0" fmla="*/ 0 w 818707"/>
                  <a:gd name="connsiteY0" fmla="*/ 154151 h 164783"/>
                  <a:gd name="connsiteX1" fmla="*/ 223284 w 818707"/>
                  <a:gd name="connsiteY1" fmla="*/ 37193 h 164783"/>
                  <a:gd name="connsiteX2" fmla="*/ 590375 w 818707"/>
                  <a:gd name="connsiteY2" fmla="*/ 7819 h 164783"/>
                  <a:gd name="connsiteX3" fmla="*/ 818707 w 818707"/>
                  <a:gd name="connsiteY3" fmla="*/ 164783 h 164783"/>
                </a:gdLst>
                <a:ahLst/>
                <a:cxnLst>
                  <a:cxn ang="0">
                    <a:pos x="connsiteX0" y="connsiteY0"/>
                  </a:cxn>
                  <a:cxn ang="0">
                    <a:pos x="connsiteX1" y="connsiteY1"/>
                  </a:cxn>
                  <a:cxn ang="0">
                    <a:pos x="connsiteX2" y="connsiteY2"/>
                  </a:cxn>
                  <a:cxn ang="0">
                    <a:pos x="connsiteX3" y="connsiteY3"/>
                  </a:cxn>
                </a:cxnLst>
                <a:rect l="l" t="t" r="r" b="b"/>
                <a:pathLst>
                  <a:path w="818707" h="164783">
                    <a:moveTo>
                      <a:pt x="0" y="154151"/>
                    </a:moveTo>
                    <a:cubicBezTo>
                      <a:pt x="60251" y="108962"/>
                      <a:pt x="124888" y="61582"/>
                      <a:pt x="223284" y="37193"/>
                    </a:cubicBezTo>
                    <a:cubicBezTo>
                      <a:pt x="321680" y="12804"/>
                      <a:pt x="491138" y="-13446"/>
                      <a:pt x="590375" y="7819"/>
                    </a:cubicBezTo>
                    <a:cubicBezTo>
                      <a:pt x="689612" y="29084"/>
                      <a:pt x="767316" y="90355"/>
                      <a:pt x="818707" y="164783"/>
                    </a:cubicBezTo>
                  </a:path>
                </a:pathLst>
              </a:custGeom>
              <a:noFill/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  <p:sp>
            <p:nvSpPr>
              <p:cNvPr id="33" name="Isosceles Triangle 32">
                <a:extLst>
                  <a:ext uri="{FF2B5EF4-FFF2-40B4-BE49-F238E27FC236}">
                    <a16:creationId xmlns:a16="http://schemas.microsoft.com/office/drawing/2014/main" id="{A8715276-2FD0-F9E8-965D-38F75B99AD7B}"/>
                  </a:ext>
                </a:extLst>
              </p:cNvPr>
              <p:cNvSpPr/>
              <p:nvPr/>
            </p:nvSpPr>
            <p:spPr>
              <a:xfrm rot="8018034">
                <a:off x="3864469" y="3705885"/>
                <a:ext cx="93113" cy="107045"/>
              </a:xfrm>
              <a:prstGeom prst="triangle">
                <a:avLst/>
              </a:prstGeom>
              <a:solidFill>
                <a:schemeClr val="tx1"/>
              </a:solidFill>
              <a:ln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 defTabSz="609585"/>
                <a:endParaRPr lang="en-GB">
                  <a:solidFill>
                    <a:prstClr val="white"/>
                  </a:solidFill>
                  <a:latin typeface="Calibri" panose="020F0502020204030204"/>
                </a:endParaRPr>
              </a:p>
            </p:txBody>
          </p:sp>
        </p:grpSp>
      </p:grpSp>
      <p:sp>
        <p:nvSpPr>
          <p:cNvPr id="36" name="TextBox 35">
            <a:extLst>
              <a:ext uri="{FF2B5EF4-FFF2-40B4-BE49-F238E27FC236}">
                <a16:creationId xmlns:a16="http://schemas.microsoft.com/office/drawing/2014/main" id="{3BE378BA-A11A-C629-0607-37B003356EB2}"/>
              </a:ext>
            </a:extLst>
          </p:cNvPr>
          <p:cNvSpPr txBox="1"/>
          <p:nvPr/>
        </p:nvSpPr>
        <p:spPr>
          <a:xfrm>
            <a:off x="6545247" y="2034631"/>
            <a:ext cx="5366895" cy="403187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Every member of the population is listed with a number, but instead of randomly generating numbers, individuals are chosen at regular intervals. These intervals could be by </a:t>
            </a:r>
            <a:r>
              <a:rPr lang="en-GB" sz="3200" b="1" dirty="0">
                <a:solidFill>
                  <a:srgbClr val="7030A0"/>
                </a:solidFill>
                <a:latin typeface="Calibri" panose="020F0502020204030204"/>
              </a:rPr>
              <a:t>time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 or </a:t>
            </a:r>
            <a:r>
              <a:rPr lang="en-GB" sz="3200" b="1" dirty="0">
                <a:solidFill>
                  <a:srgbClr val="7030A0"/>
                </a:solidFill>
                <a:latin typeface="Calibri" panose="020F0502020204030204"/>
              </a:rPr>
              <a:t>distance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429445962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384799-4C82-298E-45CA-AC0B8966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51478" y="365125"/>
            <a:ext cx="5454645" cy="1325563"/>
          </a:xfrm>
        </p:spPr>
        <p:txBody>
          <a:bodyPr>
            <a:normAutofit fontScale="90000"/>
          </a:bodyPr>
          <a:lstStyle/>
          <a:p>
            <a:r>
              <a:rPr lang="en-GB" sz="4800" b="1" dirty="0"/>
              <a:t>Stratified Sampling</a:t>
            </a:r>
          </a:p>
        </p:txBody>
      </p:sp>
      <p:sp>
        <p:nvSpPr>
          <p:cNvPr id="3" name="Oval 2">
            <a:extLst>
              <a:ext uri="{FF2B5EF4-FFF2-40B4-BE49-F238E27FC236}">
                <a16:creationId xmlns:a16="http://schemas.microsoft.com/office/drawing/2014/main" id="{3A06C617-46A0-4C30-721A-3CB27EA22A1B}"/>
              </a:ext>
            </a:extLst>
          </p:cNvPr>
          <p:cNvSpPr/>
          <p:nvPr/>
        </p:nvSpPr>
        <p:spPr>
          <a:xfrm>
            <a:off x="434236" y="2651344"/>
            <a:ext cx="836741" cy="5021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4" name="Picture 6" descr="13_toiletsq_women.gif">
            <a:extLst>
              <a:ext uri="{FF2B5EF4-FFF2-40B4-BE49-F238E27FC236}">
                <a16:creationId xmlns:a16="http://schemas.microsoft.com/office/drawing/2014/main" id="{5EBAA522-246A-E34C-46DA-431C1E8DAB1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499146" y="3396913"/>
            <a:ext cx="507436" cy="1129611"/>
          </a:xfrm>
          <a:prstGeom prst="rect">
            <a:avLst/>
          </a:prstGeom>
          <a:noFill/>
          <a:effectLst/>
        </p:spPr>
      </p:pic>
      <p:pic>
        <p:nvPicPr>
          <p:cNvPr id="5" name="Content Placeholder 3" descr="12_toiletsq_men.gif">
            <a:extLst>
              <a:ext uri="{FF2B5EF4-FFF2-40B4-BE49-F238E27FC236}">
                <a16:creationId xmlns:a16="http://schemas.microsoft.com/office/drawing/2014/main" id="{BF808C1D-9CCA-2DE6-25EB-765CD5017CE6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34640" y="1873868"/>
            <a:ext cx="412147" cy="1129611"/>
          </a:xfrm>
          <a:prstGeom prst="rect">
            <a:avLst/>
          </a:prstGeom>
          <a:noFill/>
          <a:effectLst/>
        </p:spPr>
      </p:pic>
      <p:pic>
        <p:nvPicPr>
          <p:cNvPr id="6" name="Content Placeholder 3" descr="12_toiletsq_men.gif">
            <a:extLst>
              <a:ext uri="{FF2B5EF4-FFF2-40B4-BE49-F238E27FC236}">
                <a16:creationId xmlns:a16="http://schemas.microsoft.com/office/drawing/2014/main" id="{8A85A1F3-C7CB-0F8E-591F-29431DCCE5F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06083" y="3466949"/>
            <a:ext cx="412147" cy="1129611"/>
          </a:xfrm>
          <a:prstGeom prst="rect">
            <a:avLst/>
          </a:prstGeom>
          <a:noFill/>
          <a:effectLst/>
        </p:spPr>
      </p:pic>
      <p:pic>
        <p:nvPicPr>
          <p:cNvPr id="7" name="Picture 6" descr="13_toiletsq_women.gif">
            <a:extLst>
              <a:ext uri="{FF2B5EF4-FFF2-40B4-BE49-F238E27FC236}">
                <a16:creationId xmlns:a16="http://schemas.microsoft.com/office/drawing/2014/main" id="{4BAA8390-E341-48B5-F6E6-104ECF90F06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92186" y="4881351"/>
            <a:ext cx="507436" cy="1129611"/>
          </a:xfrm>
          <a:prstGeom prst="rect">
            <a:avLst/>
          </a:prstGeom>
          <a:noFill/>
          <a:effectLst/>
        </p:spPr>
      </p:pic>
      <p:pic>
        <p:nvPicPr>
          <p:cNvPr id="8" name="Content Placeholder 3" descr="12_toiletsq_men.gif">
            <a:extLst>
              <a:ext uri="{FF2B5EF4-FFF2-40B4-BE49-F238E27FC236}">
                <a16:creationId xmlns:a16="http://schemas.microsoft.com/office/drawing/2014/main" id="{E7FAC912-D0C3-5B4B-384C-869427A6603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734124" y="5016495"/>
            <a:ext cx="412147" cy="1129611"/>
          </a:xfrm>
          <a:prstGeom prst="rect">
            <a:avLst/>
          </a:prstGeom>
          <a:noFill/>
          <a:effectLst/>
        </p:spPr>
      </p:pic>
      <p:pic>
        <p:nvPicPr>
          <p:cNvPr id="9" name="Content Placeholder 3" descr="12_toiletsq_men.gif">
            <a:extLst>
              <a:ext uri="{FF2B5EF4-FFF2-40B4-BE49-F238E27FC236}">
                <a16:creationId xmlns:a16="http://schemas.microsoft.com/office/drawing/2014/main" id="{0B2BF965-FD8E-45DB-C2DE-C3A3556F102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694657" y="1966552"/>
            <a:ext cx="412147" cy="1129611"/>
          </a:xfrm>
          <a:prstGeom prst="rect">
            <a:avLst/>
          </a:prstGeom>
          <a:noFill/>
          <a:effectLst/>
        </p:spPr>
      </p:pic>
      <p:pic>
        <p:nvPicPr>
          <p:cNvPr id="10" name="Content Placeholder 3" descr="12_toiletsq_men.gif">
            <a:extLst>
              <a:ext uri="{FF2B5EF4-FFF2-40B4-BE49-F238E27FC236}">
                <a16:creationId xmlns:a16="http://schemas.microsoft.com/office/drawing/2014/main" id="{B0FABB27-4B93-6BB1-30A3-9F00A1174F1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650989" y="1828800"/>
            <a:ext cx="412147" cy="1129611"/>
          </a:xfrm>
          <a:prstGeom prst="rect">
            <a:avLst/>
          </a:prstGeom>
          <a:noFill/>
          <a:effectLst/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E8BC0436-3A4F-3AA3-69D2-B2AF3183FFB3}"/>
              </a:ext>
            </a:extLst>
          </p:cNvPr>
          <p:cNvSpPr/>
          <p:nvPr/>
        </p:nvSpPr>
        <p:spPr>
          <a:xfrm>
            <a:off x="4422518" y="4133642"/>
            <a:ext cx="836741" cy="5021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F5D7C2E0-D42C-2B63-1222-487EC520A3C0}"/>
              </a:ext>
            </a:extLst>
          </p:cNvPr>
          <p:cNvSpPr/>
          <p:nvPr/>
        </p:nvSpPr>
        <p:spPr>
          <a:xfrm>
            <a:off x="1388232" y="5621353"/>
            <a:ext cx="836741" cy="5021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13" name="Oval 12">
            <a:extLst>
              <a:ext uri="{FF2B5EF4-FFF2-40B4-BE49-F238E27FC236}">
                <a16:creationId xmlns:a16="http://schemas.microsoft.com/office/drawing/2014/main" id="{328637DE-070F-E500-21AE-2ECBC3ED1BB1}"/>
              </a:ext>
            </a:extLst>
          </p:cNvPr>
          <p:cNvSpPr/>
          <p:nvPr/>
        </p:nvSpPr>
        <p:spPr>
          <a:xfrm>
            <a:off x="2374027" y="2594058"/>
            <a:ext cx="836741" cy="5021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14" name="Content Placeholder 3" descr="12_toiletsq_men.gif">
            <a:extLst>
              <a:ext uri="{FF2B5EF4-FFF2-40B4-BE49-F238E27FC236}">
                <a16:creationId xmlns:a16="http://schemas.microsoft.com/office/drawing/2014/main" id="{D65FC741-34C7-959B-5301-785A67E11F8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 flipH="1">
            <a:off x="4782417" y="4884735"/>
            <a:ext cx="412147" cy="1129611"/>
          </a:xfrm>
          <a:prstGeom prst="rect">
            <a:avLst/>
          </a:prstGeom>
          <a:noFill/>
          <a:effectLst/>
        </p:spPr>
      </p:pic>
      <p:pic>
        <p:nvPicPr>
          <p:cNvPr id="15" name="Content Placeholder 3" descr="12_toiletsq_men.gif">
            <a:extLst>
              <a:ext uri="{FF2B5EF4-FFF2-40B4-BE49-F238E27FC236}">
                <a16:creationId xmlns:a16="http://schemas.microsoft.com/office/drawing/2014/main" id="{A07015DA-B121-CD90-2C2E-4505D1D784F5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1638280" y="4933471"/>
            <a:ext cx="412147" cy="1129611"/>
          </a:xfrm>
          <a:prstGeom prst="rect">
            <a:avLst/>
          </a:prstGeom>
          <a:noFill/>
          <a:effectLst/>
        </p:spPr>
      </p:pic>
      <p:pic>
        <p:nvPicPr>
          <p:cNvPr id="16" name="Picture 6" descr="13_toiletsq_women.gif">
            <a:extLst>
              <a:ext uri="{FF2B5EF4-FFF2-40B4-BE49-F238E27FC236}">
                <a16:creationId xmlns:a16="http://schemas.microsoft.com/office/drawing/2014/main" id="{CB1E400A-4F88-5B53-1105-D212432C0FC9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23350" y="4833581"/>
            <a:ext cx="507436" cy="1129611"/>
          </a:xfrm>
          <a:prstGeom prst="rect">
            <a:avLst/>
          </a:prstGeom>
          <a:noFill/>
          <a:effectLst/>
        </p:spPr>
      </p:pic>
      <p:pic>
        <p:nvPicPr>
          <p:cNvPr id="18" name="Picture 6" descr="13_toiletsq_women.gif">
            <a:extLst>
              <a:ext uri="{FF2B5EF4-FFF2-40B4-BE49-F238E27FC236}">
                <a16:creationId xmlns:a16="http://schemas.microsoft.com/office/drawing/2014/main" id="{9A268FAD-EF62-75E0-307D-3537D7675A2C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02118" y="3427705"/>
            <a:ext cx="507436" cy="1129611"/>
          </a:xfrm>
          <a:prstGeom prst="rect">
            <a:avLst/>
          </a:prstGeom>
          <a:noFill/>
          <a:effectLst/>
        </p:spPr>
      </p:pic>
      <p:pic>
        <p:nvPicPr>
          <p:cNvPr id="19" name="Picture 6" descr="13_toiletsq_women.gif">
            <a:extLst>
              <a:ext uri="{FF2B5EF4-FFF2-40B4-BE49-F238E27FC236}">
                <a16:creationId xmlns:a16="http://schemas.microsoft.com/office/drawing/2014/main" id="{230065F2-E358-0ED5-B564-CD78150A76C7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2534029" y="1896516"/>
            <a:ext cx="507436" cy="1129611"/>
          </a:xfrm>
          <a:prstGeom prst="rect">
            <a:avLst/>
          </a:prstGeom>
          <a:noFill/>
          <a:effectLst/>
        </p:spPr>
      </p:pic>
      <p:pic>
        <p:nvPicPr>
          <p:cNvPr id="20" name="Picture 6" descr="13_toiletsq_women.gif">
            <a:extLst>
              <a:ext uri="{FF2B5EF4-FFF2-40B4-BE49-F238E27FC236}">
                <a16:creationId xmlns:a16="http://schemas.microsoft.com/office/drawing/2014/main" id="{02136BF4-9B9B-7C88-9D93-569C609D912E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6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51478" y="3387085"/>
            <a:ext cx="507436" cy="1129611"/>
          </a:xfrm>
          <a:prstGeom prst="rect">
            <a:avLst/>
          </a:prstGeom>
          <a:noFill/>
          <a:effectLst/>
        </p:spPr>
      </p:pic>
      <p:sp>
        <p:nvSpPr>
          <p:cNvPr id="21" name="Oval 20">
            <a:extLst>
              <a:ext uri="{FF2B5EF4-FFF2-40B4-BE49-F238E27FC236}">
                <a16:creationId xmlns:a16="http://schemas.microsoft.com/office/drawing/2014/main" id="{A4022877-AD28-5FE9-C397-F53C5A36E6CA}"/>
              </a:ext>
            </a:extLst>
          </p:cNvPr>
          <p:cNvSpPr/>
          <p:nvPr/>
        </p:nvSpPr>
        <p:spPr>
          <a:xfrm>
            <a:off x="5259259" y="2815206"/>
            <a:ext cx="836741" cy="502105"/>
          </a:xfrm>
          <a:prstGeom prst="ellipse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09585"/>
            <a:endParaRPr lang="en-GB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22" name="Content Placeholder 3" descr="12_toiletsq_men.gif">
            <a:extLst>
              <a:ext uri="{FF2B5EF4-FFF2-40B4-BE49-F238E27FC236}">
                <a16:creationId xmlns:a16="http://schemas.microsoft.com/office/drawing/2014/main" id="{D3C0056B-2629-9C4E-D7C8-69AA8C94504A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3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4752555" y="3387085"/>
            <a:ext cx="412147" cy="1129611"/>
          </a:xfrm>
          <a:prstGeom prst="rect">
            <a:avLst/>
          </a:prstGeom>
          <a:noFill/>
          <a:effectLst/>
        </p:spPr>
      </p:pic>
      <p:pic>
        <p:nvPicPr>
          <p:cNvPr id="23" name="Picture 6" descr="13_toiletsq_women.gif">
            <a:extLst>
              <a:ext uri="{FF2B5EF4-FFF2-40B4-BE49-F238E27FC236}">
                <a16:creationId xmlns:a16="http://schemas.microsoft.com/office/drawing/2014/main" id="{76A05B98-DE44-9C91-531B-2A5D771E9751}"/>
              </a:ext>
            </a:extLst>
          </p:cNvPr>
          <p:cNvPicPr preferRelativeResize="0">
            <a:picLocks noChangeAspect="1" noChangeArrowheads="1"/>
          </p:cNvPicPr>
          <p:nvPr/>
        </p:nvPicPr>
        <p:blipFill>
          <a:blip r:embed="rId2" cstate="print">
            <a:duotone>
              <a:schemeClr val="accent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5498687" y="1936648"/>
            <a:ext cx="507436" cy="1129611"/>
          </a:xfrm>
          <a:prstGeom prst="rect">
            <a:avLst/>
          </a:prstGeom>
          <a:noFill/>
          <a:effectLst/>
        </p:spPr>
      </p:pic>
      <p:sp>
        <p:nvSpPr>
          <p:cNvPr id="26" name="TextBox 25">
            <a:extLst>
              <a:ext uri="{FF2B5EF4-FFF2-40B4-BE49-F238E27FC236}">
                <a16:creationId xmlns:a16="http://schemas.microsoft.com/office/drawing/2014/main" id="{C6E6A294-4523-FB25-A76D-562FA6F3FEA0}"/>
              </a:ext>
            </a:extLst>
          </p:cNvPr>
          <p:cNvSpPr txBox="1"/>
          <p:nvPr/>
        </p:nvSpPr>
        <p:spPr>
          <a:xfrm>
            <a:off x="6466002" y="581852"/>
            <a:ext cx="5137847" cy="550920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defTabSz="609585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This divides the population into subgroups based on the relevant characteristic (e.g., gender, age range, dune stage, altitude).</a:t>
            </a:r>
          </a:p>
          <a:p>
            <a:pPr defTabSz="609585"/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Based on the overall </a:t>
            </a:r>
            <a:r>
              <a:rPr lang="en-GB" sz="3200" b="1" dirty="0">
                <a:solidFill>
                  <a:srgbClr val="7030A0"/>
                </a:solidFill>
                <a:latin typeface="Calibri" panose="020F0502020204030204"/>
              </a:rPr>
              <a:t>proportions </a:t>
            </a:r>
            <a:r>
              <a:rPr lang="en-GB" sz="3200" dirty="0">
                <a:solidFill>
                  <a:prstClr val="black"/>
                </a:solidFill>
                <a:latin typeface="Calibri" panose="020F0502020204030204"/>
              </a:rPr>
              <a:t>of the population, you calculate how many of the population should be sampled from each subgroup.</a:t>
            </a:r>
          </a:p>
        </p:txBody>
      </p:sp>
    </p:spTree>
    <p:extLst>
      <p:ext uri="{BB962C8B-B14F-4D97-AF65-F5344CB8AC3E}">
        <p14:creationId xmlns:p14="http://schemas.microsoft.com/office/powerpoint/2010/main" val="2311894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11" grpId="0" animBg="1"/>
      <p:bldP spid="12" grpId="0" animBg="1"/>
      <p:bldP spid="13" grpId="0" animBg="1"/>
      <p:bldP spid="21" grpId="0" animBg="1"/>
    </p:bldLst>
  </p:timing>
</p:sld>
</file>

<file path=ppt/theme/theme1.xml><?xml version="1.0" encoding="utf-8"?>
<a:theme xmlns:a="http://schemas.openxmlformats.org/drawingml/2006/main" name="1_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2D1EEC22179D7E4097210C07AB08AB90" ma:contentTypeVersion="15" ma:contentTypeDescription="Create a new document." ma:contentTypeScope="" ma:versionID="11fb04a116b265626bb7254aa17e14b9">
  <xsd:schema xmlns:xsd="http://www.w3.org/2001/XMLSchema" xmlns:xs="http://www.w3.org/2001/XMLSchema" xmlns:p="http://schemas.microsoft.com/office/2006/metadata/properties" xmlns:ns2="38f72b0c-d364-45aa-8d0e-26a2fa9b0f69" xmlns:ns3="80ecca74-b090-48ed-93da-038f7c8ba154" targetNamespace="http://schemas.microsoft.com/office/2006/metadata/properties" ma:root="true" ma:fieldsID="0499f8c0a584de164c4bec835d2281f8" ns2:_="" ns3:_="">
    <xsd:import namespace="38f72b0c-d364-45aa-8d0e-26a2fa9b0f69"/>
    <xsd:import namespace="80ecca74-b090-48ed-93da-038f7c8ba15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ObjectDetectorVersions" minOccurs="0"/>
                <xsd:element ref="ns2:MediaServiceDateTaken" minOccurs="0"/>
                <xsd:element ref="ns2:MediaLengthInSeconds" minOccurs="0"/>
                <xsd:element ref="ns3:SharedWithUsers" minOccurs="0"/>
                <xsd:element ref="ns3:SharedWithDetails" minOccurs="0"/>
                <xsd:element ref="ns2:lcf76f155ced4ddcb4097134ff3c332f" minOccurs="0"/>
                <xsd:element ref="ns3:TaxCatchAll" minOccurs="0"/>
                <xsd:element ref="ns2:MediaServiceOCR" minOccurs="0"/>
                <xsd:element ref="ns2:MediaServiceGenerationTime" minOccurs="0"/>
                <xsd:element ref="ns2:MediaServiceEventHashCode" minOccurs="0"/>
                <xsd:element ref="ns2:MediaServiceLocation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8f72b0c-d364-45aa-8d0e-26a2fa9b0f6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ObjectDetectorVersions" ma:index="1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ServiceDateTaken" ma:index="11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LengthInSeconds" ma:index="12" nillable="true" ma:displayName="MediaLengthInSeconds" ma:hidden="true" ma:internalName="MediaLengthInSeconds" ma:readOnly="true">
      <xsd:simpleType>
        <xsd:restriction base="dms:Unknown"/>
      </xsd:simpleType>
    </xsd:element>
    <xsd:element name="lcf76f155ced4ddcb4097134ff3c332f" ma:index="16" nillable="true" ma:taxonomy="true" ma:internalName="lcf76f155ced4ddcb4097134ff3c332f" ma:taxonomyFieldName="MediaServiceImageTags" ma:displayName="Image Tags" ma:readOnly="false" ma:fieldId="{5cf76f15-5ced-4ddc-b409-7134ff3c332f}" ma:taxonomyMulti="true" ma:sspId="d17661c9-a2bb-44fa-b533-8a1b1d679e72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OCR" ma:index="18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GenerationTime" ma:index="19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20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Location" ma:index="21" nillable="true" ma:displayName="Location" ma:indexed="true" ma:internalName="MediaServiceLocation" ma:readOnly="true">
      <xsd:simpleType>
        <xsd:restriction base="dms:Text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ecca74-b090-48ed-93da-038f7c8ba154" elementFormDefault="qualified">
    <xsd:import namespace="http://schemas.microsoft.com/office/2006/documentManagement/types"/>
    <xsd:import namespace="http://schemas.microsoft.com/office/infopath/2007/PartnerControls"/>
    <xsd:element name="SharedWithUsers" ma:index="13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4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  <xsd:element name="TaxCatchAll" ma:index="17" nillable="true" ma:displayName="Taxonomy Catch All Column" ma:hidden="true" ma:list="{4596d9e5-93f9-457c-b478-0dd62561a82d}" ma:internalName="TaxCatchAll" ma:showField="CatchAllData" ma:web="80ecca74-b090-48ed-93da-038f7c8ba154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TaxCatchAll xmlns="80ecca74-b090-48ed-93da-038f7c8ba154" xsi:nil="true"/>
    <lcf76f155ced4ddcb4097134ff3c332f xmlns="38f72b0c-d364-45aa-8d0e-26a2fa9b0f69">
      <Terms xmlns="http://schemas.microsoft.com/office/infopath/2007/PartnerControls"/>
    </lcf76f155ced4ddcb4097134ff3c332f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E919DF8E-DA86-47F2-B38B-F86F23DE4512}"/>
</file>

<file path=customXml/itemProps2.xml><?xml version="1.0" encoding="utf-8"?>
<ds:datastoreItem xmlns:ds="http://schemas.openxmlformats.org/officeDocument/2006/customXml" ds:itemID="{44551C23-AFDF-4960-9134-2A22AE48FE62}">
  <ds:schemaRefs>
    <ds:schemaRef ds:uri="http://schemas.microsoft.com/office/infopath/2007/PartnerControls"/>
    <ds:schemaRef ds:uri="http://schemas.microsoft.com/office/2006/documentManagement/types"/>
    <ds:schemaRef ds:uri="http://purl.org/dc/elements/1.1/"/>
    <ds:schemaRef ds:uri="http://www.w3.org/XML/1998/namespace"/>
    <ds:schemaRef ds:uri="http://purl.org/dc/dcmitype/"/>
    <ds:schemaRef ds:uri="http://schemas.openxmlformats.org/package/2006/metadata/core-properties"/>
    <ds:schemaRef ds:uri="http://purl.org/dc/terms/"/>
    <ds:schemaRef ds:uri="0f47021c-625d-4a30-b86c-55c567a793f5"/>
    <ds:schemaRef ds:uri="04f600ad-3b89-4b83-b569-59ebdcb7d08b"/>
    <ds:schemaRef ds:uri="http://schemas.microsoft.com/office/2006/metadata/properties"/>
  </ds:schemaRefs>
</ds:datastoreItem>
</file>

<file path=customXml/itemProps3.xml><?xml version="1.0" encoding="utf-8"?>
<ds:datastoreItem xmlns:ds="http://schemas.openxmlformats.org/officeDocument/2006/customXml" ds:itemID="{81D83034-CBAE-403F-B18B-C96A4722250E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293</TotalTime>
  <Words>1152</Words>
  <Application>Microsoft Office PowerPoint</Application>
  <PresentationFormat>Widescreen</PresentationFormat>
  <Paragraphs>217</Paragraphs>
  <Slides>21</Slides>
  <Notes>7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6" baseType="lpstr">
      <vt:lpstr>Aptos</vt:lpstr>
      <vt:lpstr>Aptos Narrow</vt:lpstr>
      <vt:lpstr>Arial</vt:lpstr>
      <vt:lpstr>Calibri</vt:lpstr>
      <vt:lpstr>1_Office Theme</vt:lpstr>
      <vt:lpstr>Can my school adapt to and resist a heatwave?</vt:lpstr>
      <vt:lpstr>Can my school adapt to and resist a heatwave?  Heatwave Fieldwork: what impact do trees have on temperatures in the school grounds?</vt:lpstr>
      <vt:lpstr>How do Trees Affect the Microclimate?</vt:lpstr>
      <vt:lpstr>How to collect data  - SAMPLING</vt:lpstr>
      <vt:lpstr>What exactly IS a “sample”?</vt:lpstr>
      <vt:lpstr>Populations and samples</vt:lpstr>
      <vt:lpstr>Simple Random sampling</vt:lpstr>
      <vt:lpstr>Systematic Sampling</vt:lpstr>
      <vt:lpstr>Stratified Sampling</vt:lpstr>
      <vt:lpstr>Equipment</vt:lpstr>
      <vt:lpstr>Equipment – light meter</vt:lpstr>
      <vt:lpstr>Equipment - thermometer</vt:lpstr>
      <vt:lpstr>Fieldwork Investigation - what impact do trees have on temperatures in the school grounds?</vt:lpstr>
      <vt:lpstr>What impact do trees have on temperatures in the school grounds?</vt:lpstr>
      <vt:lpstr>What impact do trees have on temperatures in the school grounds?</vt:lpstr>
      <vt:lpstr>What impact do trees have on temperatures in the school grounds? METHOD 2</vt:lpstr>
      <vt:lpstr>Alternative fieldwork – what impact do trees have on temperatures in the school grounds? METHOD 2</vt:lpstr>
      <vt:lpstr>Writing up your data</vt:lpstr>
      <vt:lpstr>Can my school adapt to and resist a heatwave?  Heatwave Fieldwork: what impact do trees have on temperatures in the school grounds?</vt:lpstr>
      <vt:lpstr>Can my school adapt to and resist a heatwave? what impact do trees have on temperatures in the school grounds? Example write up.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Measuring temperature and light around our school</dc:title>
  <dc:creator>Robert Gamesby</dc:creator>
  <cp:lastModifiedBy>Sylvia Knight</cp:lastModifiedBy>
  <cp:revision>22</cp:revision>
  <dcterms:created xsi:type="dcterms:W3CDTF">2024-05-29T14:27:59Z</dcterms:created>
  <dcterms:modified xsi:type="dcterms:W3CDTF">2024-06-06T07:39:34Z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0x0101002D1EEC22179D7E4097210C07AB08AB90</vt:lpwstr>
  </property>
</Properties>
</file>