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24" r:id="rId5"/>
    <p:sldId id="279" r:id="rId6"/>
    <p:sldId id="256" r:id="rId7"/>
    <p:sldId id="312" r:id="rId8"/>
    <p:sldId id="284" r:id="rId9"/>
    <p:sldId id="310" r:id="rId10"/>
    <p:sldId id="314" r:id="rId11"/>
    <p:sldId id="315" r:id="rId12"/>
    <p:sldId id="316" r:id="rId13"/>
    <p:sldId id="327" r:id="rId14"/>
    <p:sldId id="317" r:id="rId15"/>
    <p:sldId id="318" r:id="rId16"/>
    <p:sldId id="320" r:id="rId17"/>
    <p:sldId id="329" r:id="rId18"/>
    <p:sldId id="307" r:id="rId19"/>
    <p:sldId id="319" r:id="rId20"/>
    <p:sldId id="283" r:id="rId21"/>
    <p:sldId id="334" r:id="rId22"/>
    <p:sldId id="323" r:id="rId23"/>
    <p:sldId id="333" r:id="rId24"/>
    <p:sldId id="277" r:id="rId25"/>
    <p:sldId id="3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83"/>
    <a:srgbClr val="E5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69434" autoAdjust="0"/>
  </p:normalViewPr>
  <p:slideViewPr>
    <p:cSldViewPr snapToGrid="0">
      <p:cViewPr varScale="1">
        <p:scale>
          <a:sx n="57" d="100"/>
          <a:sy n="57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C8C22-BF40-4591-8407-6F06A1D377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6F968-0A58-4182-991E-28A840D9ED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/>
            <a:t>In reality a population does not have to be people! A population could be;</a:t>
          </a:r>
          <a:endParaRPr lang="en-US" sz="3200" dirty="0"/>
        </a:p>
      </dgm:t>
    </dgm:pt>
    <dgm:pt modelId="{081375CA-7B47-4D15-B3D5-E15FCE65C898}" type="parTrans" cxnId="{A89DB228-1718-48E2-9802-7B04D921106E}">
      <dgm:prSet/>
      <dgm:spPr/>
      <dgm:t>
        <a:bodyPr/>
        <a:lstStyle/>
        <a:p>
          <a:endParaRPr lang="en-US" sz="2400"/>
        </a:p>
      </dgm:t>
    </dgm:pt>
    <dgm:pt modelId="{C11B2EBB-60D8-4EFF-A519-AC765FB21FFF}" type="sibTrans" cxnId="{A89DB228-1718-48E2-9802-7B04D921106E}">
      <dgm:prSet/>
      <dgm:spPr/>
      <dgm:t>
        <a:bodyPr/>
        <a:lstStyle/>
        <a:p>
          <a:endParaRPr lang="en-US" sz="2400"/>
        </a:p>
      </dgm:t>
    </dgm:pt>
    <dgm:pt modelId="{B4AC5041-903A-468E-84E2-73B79A5E9BA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dirty="0"/>
            <a:t>The plants in a sand dune ecosystem</a:t>
          </a:r>
          <a:endParaRPr lang="en-US" sz="2800" dirty="0"/>
        </a:p>
      </dgm:t>
    </dgm:pt>
    <dgm:pt modelId="{9697C853-3D75-4E0D-835C-17108FBC3321}" type="parTrans" cxnId="{49DE601C-23CB-4592-8D03-4DCE76565D26}">
      <dgm:prSet/>
      <dgm:spPr/>
      <dgm:t>
        <a:bodyPr/>
        <a:lstStyle/>
        <a:p>
          <a:endParaRPr lang="en-US" sz="2400"/>
        </a:p>
      </dgm:t>
    </dgm:pt>
    <dgm:pt modelId="{545DC7E1-7D0C-4695-A97E-612FD4A19563}" type="sibTrans" cxnId="{49DE601C-23CB-4592-8D03-4DCE76565D26}">
      <dgm:prSet/>
      <dgm:spPr/>
      <dgm:t>
        <a:bodyPr/>
        <a:lstStyle/>
        <a:p>
          <a:endParaRPr lang="en-US" sz="2400"/>
        </a:p>
      </dgm:t>
    </dgm:pt>
    <dgm:pt modelId="{1B91CC66-F98E-445A-8A35-8FF9628180F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dirty="0"/>
            <a:t>Air quality levels around a city</a:t>
          </a:r>
          <a:endParaRPr lang="en-US" sz="2800" dirty="0"/>
        </a:p>
      </dgm:t>
    </dgm:pt>
    <dgm:pt modelId="{79D5F1EE-4C75-4E28-ACD9-D26261FAE4CE}" type="parTrans" cxnId="{2738A495-CFED-4DB3-AF0E-CFC1A8A26BA1}">
      <dgm:prSet/>
      <dgm:spPr/>
      <dgm:t>
        <a:bodyPr/>
        <a:lstStyle/>
        <a:p>
          <a:endParaRPr lang="en-US" sz="2400"/>
        </a:p>
      </dgm:t>
    </dgm:pt>
    <dgm:pt modelId="{26CC4521-58B1-435F-B84D-5544C839AEF0}" type="sibTrans" cxnId="{2738A495-CFED-4DB3-AF0E-CFC1A8A26BA1}">
      <dgm:prSet/>
      <dgm:spPr/>
      <dgm:t>
        <a:bodyPr/>
        <a:lstStyle/>
        <a:p>
          <a:endParaRPr lang="en-US" sz="2400"/>
        </a:p>
      </dgm:t>
    </dgm:pt>
    <dgm:pt modelId="{9DDA5202-058C-4F75-8000-04D2868A693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dirty="0"/>
            <a:t>Traffic volumes on a road</a:t>
          </a:r>
          <a:endParaRPr lang="en-US" sz="2800" dirty="0"/>
        </a:p>
      </dgm:t>
    </dgm:pt>
    <dgm:pt modelId="{870E1FB8-A72F-493A-9574-639D5AD3E535}" type="parTrans" cxnId="{005C0202-DBF0-4879-A639-8B19B8F59931}">
      <dgm:prSet/>
      <dgm:spPr/>
      <dgm:t>
        <a:bodyPr/>
        <a:lstStyle/>
        <a:p>
          <a:endParaRPr lang="en-US" sz="2400"/>
        </a:p>
      </dgm:t>
    </dgm:pt>
    <dgm:pt modelId="{E7FE6C85-1ACB-4DA6-964A-209B3B64DA9F}" type="sibTrans" cxnId="{005C0202-DBF0-4879-A639-8B19B8F59931}">
      <dgm:prSet/>
      <dgm:spPr/>
      <dgm:t>
        <a:bodyPr/>
        <a:lstStyle/>
        <a:p>
          <a:endParaRPr lang="en-US" sz="2400"/>
        </a:p>
      </dgm:t>
    </dgm:pt>
    <dgm:pt modelId="{EC9BBCC4-34EF-4A58-8087-9C9C9531F3A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800" dirty="0"/>
            <a:t>Life in a pond</a:t>
          </a:r>
        </a:p>
      </dgm:t>
    </dgm:pt>
    <dgm:pt modelId="{C95E2D59-04E2-4F89-B445-02C772533FDF}" type="parTrans" cxnId="{3779D17A-46BF-4F4F-8041-7D3EB4B4A5F2}">
      <dgm:prSet/>
      <dgm:spPr/>
      <dgm:t>
        <a:bodyPr/>
        <a:lstStyle/>
        <a:p>
          <a:endParaRPr lang="en-GB" sz="2400"/>
        </a:p>
      </dgm:t>
    </dgm:pt>
    <dgm:pt modelId="{49283FA8-0E27-40E0-B82A-D1484A2E8D07}" type="sibTrans" cxnId="{3779D17A-46BF-4F4F-8041-7D3EB4B4A5F2}">
      <dgm:prSet/>
      <dgm:spPr/>
      <dgm:t>
        <a:bodyPr/>
        <a:lstStyle/>
        <a:p>
          <a:endParaRPr lang="en-GB" sz="2400"/>
        </a:p>
      </dgm:t>
    </dgm:pt>
    <dgm:pt modelId="{2A288C74-C77B-4D93-A841-CA6651231951}">
      <dgm:prSet custT="1"/>
      <dgm:spPr/>
      <dgm:t>
        <a:bodyPr/>
        <a:lstStyle/>
        <a:p>
          <a:r>
            <a:rPr lang="en-US" sz="2800" dirty="0"/>
            <a:t>To select a sample to represent a population </a:t>
          </a:r>
          <a:r>
            <a:rPr lang="en-US" sz="2800" b="1" dirty="0">
              <a:solidFill>
                <a:srgbClr val="7030A0"/>
              </a:solidFill>
            </a:rPr>
            <a:t>fairly</a:t>
          </a:r>
          <a:r>
            <a:rPr lang="en-US" sz="2800" dirty="0"/>
            <a:t> and </a:t>
          </a:r>
          <a:r>
            <a:rPr lang="en-US" sz="2800" b="1" dirty="0">
              <a:solidFill>
                <a:srgbClr val="7030A0"/>
              </a:solidFill>
            </a:rPr>
            <a:t>reliably</a:t>
          </a:r>
          <a:r>
            <a:rPr lang="en-US" sz="2800" dirty="0"/>
            <a:t> researchers use </a:t>
          </a:r>
          <a:r>
            <a:rPr lang="en-US" sz="2800" b="1" dirty="0">
              <a:solidFill>
                <a:srgbClr val="7030A0"/>
              </a:solidFill>
            </a:rPr>
            <a:t>SAMPLING.</a:t>
          </a:r>
          <a:endParaRPr lang="en-US" sz="2800" dirty="0"/>
        </a:p>
      </dgm:t>
    </dgm:pt>
    <dgm:pt modelId="{34345581-7E5D-43AD-BB9D-70386487994E}" type="parTrans" cxnId="{160D6AF6-46A3-4964-9E82-239CC1FBFFCC}">
      <dgm:prSet/>
      <dgm:spPr/>
      <dgm:t>
        <a:bodyPr/>
        <a:lstStyle/>
        <a:p>
          <a:endParaRPr lang="en-GB"/>
        </a:p>
      </dgm:t>
    </dgm:pt>
    <dgm:pt modelId="{CCCFE108-ABB1-42A1-AC21-E0E0F1155F41}" type="sibTrans" cxnId="{160D6AF6-46A3-4964-9E82-239CC1FBFFCC}">
      <dgm:prSet/>
      <dgm:spPr/>
      <dgm:t>
        <a:bodyPr/>
        <a:lstStyle/>
        <a:p>
          <a:endParaRPr lang="en-GB"/>
        </a:p>
      </dgm:t>
    </dgm:pt>
    <dgm:pt modelId="{12AE60B6-C2AB-4B4B-B1AB-3C20439B8AB3}" type="pres">
      <dgm:prSet presAssocID="{3B6C8C22-BF40-4591-8407-6F06A1D37784}" presName="linear" presStyleCnt="0">
        <dgm:presLayoutVars>
          <dgm:animLvl val="lvl"/>
          <dgm:resizeHandles val="exact"/>
        </dgm:presLayoutVars>
      </dgm:prSet>
      <dgm:spPr/>
    </dgm:pt>
    <dgm:pt modelId="{A828E833-72D7-49AB-9133-8CFA58F2446C}" type="pres">
      <dgm:prSet presAssocID="{5746F968-0A58-4182-991E-28A840D9ED2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EC181A1-73DB-4F59-BB47-534A8FA9A583}" type="pres">
      <dgm:prSet presAssocID="{5746F968-0A58-4182-991E-28A840D9ED2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05C0202-DBF0-4879-A639-8B19B8F59931}" srcId="{5746F968-0A58-4182-991E-28A840D9ED29}" destId="{9DDA5202-058C-4F75-8000-04D2868A6935}" srcOrd="2" destOrd="0" parTransId="{870E1FB8-A72F-493A-9574-639D5AD3E535}" sibTransId="{E7FE6C85-1ACB-4DA6-964A-209B3B64DA9F}"/>
    <dgm:cxn modelId="{DB00A919-CF45-47A6-837E-66BE43F0EDD1}" type="presOf" srcId="{3B6C8C22-BF40-4591-8407-6F06A1D37784}" destId="{12AE60B6-C2AB-4B4B-B1AB-3C20439B8AB3}" srcOrd="0" destOrd="0" presId="urn:microsoft.com/office/officeart/2005/8/layout/vList2"/>
    <dgm:cxn modelId="{49DE601C-23CB-4592-8D03-4DCE76565D26}" srcId="{5746F968-0A58-4182-991E-28A840D9ED29}" destId="{B4AC5041-903A-468E-84E2-73B79A5E9BA0}" srcOrd="0" destOrd="0" parTransId="{9697C853-3D75-4E0D-835C-17108FBC3321}" sibTransId="{545DC7E1-7D0C-4695-A97E-612FD4A19563}"/>
    <dgm:cxn modelId="{4376591C-0368-4CFE-BAA2-A0E2EDA7FFC9}" type="presOf" srcId="{5746F968-0A58-4182-991E-28A840D9ED29}" destId="{A828E833-72D7-49AB-9133-8CFA58F2446C}" srcOrd="0" destOrd="0" presId="urn:microsoft.com/office/officeart/2005/8/layout/vList2"/>
    <dgm:cxn modelId="{A89DB228-1718-48E2-9802-7B04D921106E}" srcId="{3B6C8C22-BF40-4591-8407-6F06A1D37784}" destId="{5746F968-0A58-4182-991E-28A840D9ED29}" srcOrd="0" destOrd="0" parTransId="{081375CA-7B47-4D15-B3D5-E15FCE65C898}" sibTransId="{C11B2EBB-60D8-4EFF-A519-AC765FB21FFF}"/>
    <dgm:cxn modelId="{58EAE33F-69EE-46E5-918E-65219F6B432D}" type="presOf" srcId="{1B91CC66-F98E-445A-8A35-8FF9628180F5}" destId="{DEC181A1-73DB-4F59-BB47-534A8FA9A583}" srcOrd="0" destOrd="1" presId="urn:microsoft.com/office/officeart/2005/8/layout/vList2"/>
    <dgm:cxn modelId="{0F996358-D4A3-4FC2-A398-AD957D6738B4}" type="presOf" srcId="{B4AC5041-903A-468E-84E2-73B79A5E9BA0}" destId="{DEC181A1-73DB-4F59-BB47-534A8FA9A583}" srcOrd="0" destOrd="0" presId="urn:microsoft.com/office/officeart/2005/8/layout/vList2"/>
    <dgm:cxn modelId="{3779D17A-46BF-4F4F-8041-7D3EB4B4A5F2}" srcId="{5746F968-0A58-4182-991E-28A840D9ED29}" destId="{EC9BBCC4-34EF-4A58-8087-9C9C9531F3A4}" srcOrd="3" destOrd="0" parTransId="{C95E2D59-04E2-4F89-B445-02C772533FDF}" sibTransId="{49283FA8-0E27-40E0-B82A-D1484A2E8D07}"/>
    <dgm:cxn modelId="{2738A495-CFED-4DB3-AF0E-CFC1A8A26BA1}" srcId="{5746F968-0A58-4182-991E-28A840D9ED29}" destId="{1B91CC66-F98E-445A-8A35-8FF9628180F5}" srcOrd="1" destOrd="0" parTransId="{79D5F1EE-4C75-4E28-ACD9-D26261FAE4CE}" sibTransId="{26CC4521-58B1-435F-B84D-5544C839AEF0}"/>
    <dgm:cxn modelId="{EC4EEBA3-40EC-4BCB-B073-2D6F6EBE0A53}" type="presOf" srcId="{9DDA5202-058C-4F75-8000-04D2868A6935}" destId="{DEC181A1-73DB-4F59-BB47-534A8FA9A583}" srcOrd="0" destOrd="2" presId="urn:microsoft.com/office/officeart/2005/8/layout/vList2"/>
    <dgm:cxn modelId="{F5BA6CDC-7E41-4DDF-8389-4D82F124B7C7}" type="presOf" srcId="{EC9BBCC4-34EF-4A58-8087-9C9C9531F3A4}" destId="{DEC181A1-73DB-4F59-BB47-534A8FA9A583}" srcOrd="0" destOrd="3" presId="urn:microsoft.com/office/officeart/2005/8/layout/vList2"/>
    <dgm:cxn modelId="{13CCE7F5-BFD1-4327-8D90-61BD8FA0F586}" type="presOf" srcId="{2A288C74-C77B-4D93-A841-CA6651231951}" destId="{DEC181A1-73DB-4F59-BB47-534A8FA9A583}" srcOrd="0" destOrd="4" presId="urn:microsoft.com/office/officeart/2005/8/layout/vList2"/>
    <dgm:cxn modelId="{160D6AF6-46A3-4964-9E82-239CC1FBFFCC}" srcId="{5746F968-0A58-4182-991E-28A840D9ED29}" destId="{2A288C74-C77B-4D93-A841-CA6651231951}" srcOrd="4" destOrd="0" parTransId="{34345581-7E5D-43AD-BB9D-70386487994E}" sibTransId="{CCCFE108-ABB1-42A1-AC21-E0E0F1155F41}"/>
    <dgm:cxn modelId="{2AB88FC0-E08D-454C-90CD-34C80EAC210E}" type="presParOf" srcId="{12AE60B6-C2AB-4B4B-B1AB-3C20439B8AB3}" destId="{A828E833-72D7-49AB-9133-8CFA58F2446C}" srcOrd="0" destOrd="0" presId="urn:microsoft.com/office/officeart/2005/8/layout/vList2"/>
    <dgm:cxn modelId="{8D0B9C04-F35A-47AF-A1A2-1832B2386478}" type="presParOf" srcId="{12AE60B6-C2AB-4B4B-B1AB-3C20439B8AB3}" destId="{DEC181A1-73DB-4F59-BB47-534A8FA9A5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E833-72D7-49AB-9133-8CFA58F2446C}">
      <dsp:nvSpPr>
        <dsp:cNvPr id="0" name=""/>
        <dsp:cNvSpPr/>
      </dsp:nvSpPr>
      <dsp:spPr>
        <a:xfrm>
          <a:off x="0" y="280408"/>
          <a:ext cx="11607450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 reality a population does not have to be people! A population could be;</a:t>
          </a:r>
          <a:endParaRPr lang="en-US" sz="3200" kern="1200" dirty="0"/>
        </a:p>
      </dsp:txBody>
      <dsp:txXfrm>
        <a:off x="68680" y="349088"/>
        <a:ext cx="11470090" cy="1269564"/>
      </dsp:txXfrm>
    </dsp:sp>
    <dsp:sp modelId="{DEC181A1-73DB-4F59-BB47-534A8FA9A583}">
      <dsp:nvSpPr>
        <dsp:cNvPr id="0" name=""/>
        <dsp:cNvSpPr/>
      </dsp:nvSpPr>
      <dsp:spPr>
        <a:xfrm>
          <a:off x="0" y="1687333"/>
          <a:ext cx="1160745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53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dirty="0"/>
            <a:t>The plants in a sand dune ecosystem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dirty="0"/>
            <a:t>Air quality levels around a city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dirty="0"/>
            <a:t>Traffic volumes on a road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800" kern="1200" dirty="0"/>
            <a:t>Life in a pond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To select a sample to represent a population </a:t>
          </a:r>
          <a:r>
            <a:rPr lang="en-US" sz="2800" b="1" kern="1200" dirty="0">
              <a:solidFill>
                <a:srgbClr val="7030A0"/>
              </a:solidFill>
            </a:rPr>
            <a:t>fairly</a:t>
          </a:r>
          <a:r>
            <a:rPr lang="en-US" sz="2800" kern="1200" dirty="0"/>
            <a:t> and </a:t>
          </a:r>
          <a:r>
            <a:rPr lang="en-US" sz="2800" b="1" kern="1200" dirty="0">
              <a:solidFill>
                <a:srgbClr val="7030A0"/>
              </a:solidFill>
            </a:rPr>
            <a:t>reliably</a:t>
          </a:r>
          <a:r>
            <a:rPr lang="en-US" sz="2800" kern="1200" dirty="0"/>
            <a:t> researchers use </a:t>
          </a:r>
          <a:r>
            <a:rPr lang="en-US" sz="2800" b="1" kern="1200" dirty="0">
              <a:solidFill>
                <a:srgbClr val="7030A0"/>
              </a:solidFill>
            </a:rPr>
            <a:t>SAMPLING.</a:t>
          </a:r>
          <a:endParaRPr lang="en-US" sz="2800" kern="1200" dirty="0"/>
        </a:p>
      </dsp:txBody>
      <dsp:txXfrm>
        <a:off x="0" y="1687333"/>
        <a:ext cx="11607450" cy="2825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91F0-31C5-41AA-9919-12FC8BE5EAD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25AEB-0F41-47E7-9F06-8AA4CFCF4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8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63B2C-7939-E440-ABF7-3D74D4AF3B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students say ‘no’ to ‘is this sample reliable and representative then ask them </a:t>
            </a:r>
            <a:r>
              <a:rPr lang="en-GB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Atlas Grotesk Web"/>
              </a:rPr>
              <a:t>to look at the numbers of each gender and colour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5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79FDD-03E9-4AC4-B7D3-F1718421B7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7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3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6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11170024" cy="3293396"/>
          </a:xfrm>
        </p:spPr>
        <p:txBody>
          <a:bodyPr anchor="ctr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1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11170024" cy="3293396"/>
          </a:xfrm>
        </p:spPr>
        <p:txBody>
          <a:bodyPr anchor="ctr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828637"/>
            <a:ext cx="10515600" cy="2852737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083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2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027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027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4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67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57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612E-8C70-FC8A-E7ED-98A0FB3D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DE150-05EB-9D8E-5106-29A4A793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47E32-3A85-40AC-2DCA-81B3A099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1E3-2694-4B75-B4FB-C001991E1B56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1B2E-48F8-62E5-7364-BF0DD5C1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C6C69-13B3-2E80-0972-CCEAC15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27B-1875-457D-9C86-C4D774EA4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6311901"/>
            <a:ext cx="10429795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10542494" y="6346479"/>
            <a:ext cx="1547053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6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82C83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lay.google.com/store/apps/details?id=com.doggoapps.luxlight&amp;hl=en_G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ckerwheel.com/tools/random-number-generato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E324-FED7-B64D-B296-088391FC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5" y="162962"/>
            <a:ext cx="12084425" cy="1325563"/>
          </a:xfrm>
        </p:spPr>
        <p:txBody>
          <a:bodyPr>
            <a:normAutofit/>
          </a:bodyPr>
          <a:lstStyle/>
          <a:p>
            <a:r>
              <a:rPr lang="en-GB" sz="4400" dirty="0"/>
              <a:t>Can my school adapt to and resist a heatwave?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E766-2A3C-66FA-B7F5-C8657596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Discussion task</a:t>
            </a:r>
          </a:p>
          <a:p>
            <a:r>
              <a:rPr lang="en-GB" sz="2800" dirty="0"/>
              <a:t>What weather conditions will generate the most useful/ interesting data about whether our school can adapt to and resist a heatwave??</a:t>
            </a:r>
          </a:p>
          <a:p>
            <a:endParaRPr lang="en-GB" dirty="0"/>
          </a:p>
        </p:txBody>
      </p:sp>
      <p:pic>
        <p:nvPicPr>
          <p:cNvPr id="5" name="Graphic 4" descr="Woman Shrugging with solid fill">
            <a:extLst>
              <a:ext uri="{FF2B5EF4-FFF2-40B4-BE49-F238E27FC236}">
                <a16:creationId xmlns:a16="http://schemas.microsoft.com/office/drawing/2014/main" id="{DBFBBC6E-E2C2-806D-927C-3D923D8C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16" y="3698704"/>
            <a:ext cx="2593319" cy="2593319"/>
          </a:xfrm>
          <a:prstGeom prst="rect">
            <a:avLst/>
          </a:prstGeom>
        </p:spPr>
      </p:pic>
      <p:pic>
        <p:nvPicPr>
          <p:cNvPr id="7" name="Graphic 6" descr="Confused person with solid fill">
            <a:extLst>
              <a:ext uri="{FF2B5EF4-FFF2-40B4-BE49-F238E27FC236}">
                <a16:creationId xmlns:a16="http://schemas.microsoft.com/office/drawing/2014/main" id="{5B969348-10BA-6F23-AC2E-16E1DA15C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816" y="3698704"/>
            <a:ext cx="2593319" cy="259331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EFAB73-9A10-D06D-A9C8-64AC7E88C664}"/>
              </a:ext>
            </a:extLst>
          </p:cNvPr>
          <p:cNvSpPr/>
          <p:nvPr/>
        </p:nvSpPr>
        <p:spPr>
          <a:xfrm>
            <a:off x="6346135" y="3712265"/>
            <a:ext cx="4671391" cy="2246244"/>
          </a:xfrm>
          <a:prstGeom prst="roundRect">
            <a:avLst/>
          </a:prstGeom>
          <a:solidFill>
            <a:srgbClr val="E50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What is the weather like today when we when you will carry out your sampling? Is it ideal?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7294FB5-15EF-7D19-252D-C076A24A3C61}"/>
              </a:ext>
            </a:extLst>
          </p:cNvPr>
          <p:cNvSpPr/>
          <p:nvPr/>
        </p:nvSpPr>
        <p:spPr>
          <a:xfrm>
            <a:off x="2290970" y="3205371"/>
            <a:ext cx="1307789" cy="591966"/>
          </a:xfrm>
          <a:prstGeom prst="wedgeEllipseCallout">
            <a:avLst>
              <a:gd name="adj1" fmla="val -41335"/>
              <a:gd name="adj2" fmla="val 8803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EE0903A-DFFF-F1C0-7D7D-8B59983A7E67}"/>
              </a:ext>
            </a:extLst>
          </p:cNvPr>
          <p:cNvSpPr/>
          <p:nvPr/>
        </p:nvSpPr>
        <p:spPr>
          <a:xfrm>
            <a:off x="3642691" y="3120887"/>
            <a:ext cx="1404383" cy="676449"/>
          </a:xfrm>
          <a:prstGeom prst="wedgeEllipseCallout">
            <a:avLst>
              <a:gd name="adj1" fmla="val 40057"/>
              <a:gd name="adj2" fmla="val 9345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Click on the Sun for a 1 minute timer</a:t>
            </a:r>
          </a:p>
        </p:txBody>
      </p:sp>
      <p:pic>
        <p:nvPicPr>
          <p:cNvPr id="12" name="Graphic 11" descr="Dim (Medium Sun) with solid fill">
            <a:extLst>
              <a:ext uri="{FF2B5EF4-FFF2-40B4-BE49-F238E27FC236}">
                <a16:creationId xmlns:a16="http://schemas.microsoft.com/office/drawing/2014/main" id="{0310AD10-E8FD-79AD-2327-C84CCE890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2959772"/>
            <a:ext cx="1726527" cy="17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7481-94C6-589E-1850-226C28223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98226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08B8-39B8-C42F-6B1B-B4C53726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9" y="154781"/>
            <a:ext cx="6585559" cy="1325563"/>
          </a:xfrm>
        </p:spPr>
        <p:txBody>
          <a:bodyPr>
            <a:normAutofit/>
          </a:bodyPr>
          <a:lstStyle/>
          <a:p>
            <a:r>
              <a:rPr lang="en-GB" sz="4267" b="1" u="sng" dirty="0"/>
              <a:t>Equipment – light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CA7B1-E0A8-53AE-0AC2-97F7D2995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49" y="1348547"/>
            <a:ext cx="3682652" cy="43513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This is a light meter.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It measures light intensity in units of lux or FC. 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The higher the reading the more lighter there is.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You can get FREE light meter apps for your phone – </a:t>
            </a:r>
            <a:r>
              <a:rPr lang="en-GB" sz="3200" dirty="0">
                <a:hlinkClick r:id="rId2"/>
              </a:rPr>
              <a:t>the Lux Light meter Pro works well</a:t>
            </a:r>
            <a:endParaRPr lang="en-GB" sz="3200" dirty="0"/>
          </a:p>
        </p:txBody>
      </p:sp>
      <p:pic>
        <p:nvPicPr>
          <p:cNvPr id="6" name="Content Placeholder 5" descr="A red and black light meter&#10;&#10;Description automatically generated">
            <a:extLst>
              <a:ext uri="{FF2B5EF4-FFF2-40B4-BE49-F238E27FC236}">
                <a16:creationId xmlns:a16="http://schemas.microsoft.com/office/drawing/2014/main" id="{BBB756AE-B4C8-E9AE-25FA-7084C44752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8079" t="2796" r="32949" b="-2796"/>
          <a:stretch/>
        </p:blipFill>
        <p:spPr>
          <a:xfrm>
            <a:off x="4487566" y="1213610"/>
            <a:ext cx="1252670" cy="3214273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2DA227-F773-7F05-4CFE-8B2EB485F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02302"/>
              </p:ext>
            </p:extLst>
          </p:nvPr>
        </p:nvGraphicFramePr>
        <p:xfrm>
          <a:off x="6580339" y="630631"/>
          <a:ext cx="5219178" cy="52609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09589">
                  <a:extLst>
                    <a:ext uri="{9D8B030D-6E8A-4147-A177-3AD203B41FA5}">
                      <a16:colId xmlns:a16="http://schemas.microsoft.com/office/drawing/2014/main" val="3162014009"/>
                    </a:ext>
                  </a:extLst>
                </a:gridCol>
                <a:gridCol w="2609589">
                  <a:extLst>
                    <a:ext uri="{9D8B030D-6E8A-4147-A177-3AD203B41FA5}">
                      <a16:colId xmlns:a16="http://schemas.microsoft.com/office/drawing/2014/main" val="2698753482"/>
                    </a:ext>
                  </a:extLst>
                </a:gridCol>
              </a:tblGrid>
              <a:tr h="4819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Light Condition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Typical lux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48519880"/>
                  </a:ext>
                </a:extLst>
              </a:tr>
              <a:tr h="737397">
                <a:tc>
                  <a:txBody>
                    <a:bodyPr/>
                    <a:lstStyle/>
                    <a:p>
                      <a:r>
                        <a:rPr lang="en-GB" sz="2400" dirty="0"/>
                        <a:t>British summer sunshine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50,000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082598605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r>
                        <a:rPr lang="en-GB" sz="2400" dirty="0"/>
                        <a:t>Ambient Daylight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10,000 to 25,000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1884408203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Overcast Daylight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1,000 to 5,000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562953757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Well-lit office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500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4178580749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Sunset &amp; Sunrise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400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335466227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r>
                        <a:rPr lang="en-GB" sz="2400" dirty="0"/>
                        <a:t>Family Living Room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120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1207569337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Lifts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3150036598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Street Lighting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15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85207840"/>
                  </a:ext>
                </a:extLst>
              </a:tr>
              <a:tr h="737397">
                <a:tc>
                  <a:txBody>
                    <a:bodyPr/>
                    <a:lstStyle/>
                    <a:p>
                      <a:r>
                        <a:rPr lang="en-GB" sz="2400"/>
                        <a:t>Moonlight (Full moon)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1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3651115974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r>
                        <a:rPr lang="en-GB" sz="2400"/>
                        <a:t>Night (No moon)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&lt;0.01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034407644"/>
                  </a:ext>
                </a:extLst>
              </a:tr>
            </a:tbl>
          </a:graphicData>
        </a:graphic>
      </p:graphicFrame>
      <p:pic>
        <p:nvPicPr>
          <p:cNvPr id="5" name="Picture 4" descr="A yellow circle with a white light bulb in i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F63477B-7061-0F2E-D8C3-5EE9FDBB9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66" y="4501791"/>
            <a:ext cx="1389822" cy="1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FACA-454E-5FB2-D6A8-B6EBE136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4" y="18253"/>
            <a:ext cx="10515600" cy="1325563"/>
          </a:xfrm>
        </p:spPr>
        <p:txBody>
          <a:bodyPr/>
          <a:lstStyle/>
          <a:p>
            <a:r>
              <a:rPr lang="en-GB" dirty="0"/>
              <a:t>Equipment - 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CB5B-EF50-AFEC-0753-79737DE7D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365" y="1528177"/>
            <a:ext cx="5844436" cy="4648788"/>
          </a:xfrm>
        </p:spPr>
        <p:txBody>
          <a:bodyPr>
            <a:normAutofit/>
          </a:bodyPr>
          <a:lstStyle/>
          <a:p>
            <a:r>
              <a:rPr lang="en-GB" sz="3200" dirty="0"/>
              <a:t>Thermometers will measure the temperature for you. Some are dataloggers. </a:t>
            </a:r>
          </a:p>
          <a:p>
            <a:r>
              <a:rPr lang="en-GB" sz="3200" dirty="0"/>
              <a:t>You could use an alcohol, digital or infrared thermometer.</a:t>
            </a:r>
          </a:p>
          <a:p>
            <a:r>
              <a:rPr lang="en-GB" sz="3200" dirty="0"/>
              <a:t>Time will be needed to allow the thermometer to adjust to the air temperature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4EE272A-414D-B60F-9825-CF705F59F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10"/>
          <a:stretch/>
        </p:blipFill>
        <p:spPr>
          <a:xfrm>
            <a:off x="7230718" y="257207"/>
            <a:ext cx="3720548" cy="2093938"/>
          </a:xfrm>
          <a:prstGeom prst="rect">
            <a:avLst/>
          </a:prstGeom>
        </p:spPr>
      </p:pic>
      <p:pic>
        <p:nvPicPr>
          <p:cNvPr id="5" name="Picture 4" descr="A thermometer with a wire&#10;&#10;Description automatically generated">
            <a:extLst>
              <a:ext uri="{FF2B5EF4-FFF2-40B4-BE49-F238E27FC236}">
                <a16:creationId xmlns:a16="http://schemas.microsoft.com/office/drawing/2014/main" id="{CD5D1C57-0D5C-C1A6-7CFB-1994855F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3197223"/>
            <a:ext cx="2443370" cy="2492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0ABA9-A153-14A8-1482-8FFD29A3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94" y="3011602"/>
            <a:ext cx="1548285" cy="26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5284-779F-A61F-132C-5AA37484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4" y="71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733" b="1" u="sng" dirty="0"/>
              <a:t>Can my school adapt to and resist a heatwave?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B834-92DB-A682-744F-4DA5F06C9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97261"/>
            <a:ext cx="6019800" cy="497138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You are to collect temperature and light data around the external part of our school.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The goal is to see which areas would be most uncomfortable during a heat wave.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The types of micro - environments and surfaces where you should measure are shown in the table.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You should attempt to take your measurements as near as possible to </a:t>
            </a:r>
            <a:r>
              <a:rPr lang="en-GB" sz="2400"/>
              <a:t>some or all </a:t>
            </a:r>
            <a:r>
              <a:rPr lang="en-GB" sz="2400" dirty="0"/>
              <a:t>of these features.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3BE443-E834-64DC-3378-61A33D4C6EF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3188890"/>
              </p:ext>
            </p:extLst>
          </p:nvPr>
        </p:nvGraphicFramePr>
        <p:xfrm>
          <a:off x="5986148" y="1270538"/>
          <a:ext cx="5517778" cy="4993767"/>
        </p:xfrm>
        <a:graphic>
          <a:graphicData uri="http://schemas.openxmlformats.org/drawingml/2006/table">
            <a:tbl>
              <a:tblPr/>
              <a:tblGrid>
                <a:gridCol w="2200804">
                  <a:extLst>
                    <a:ext uri="{9D8B030D-6E8A-4147-A177-3AD203B41FA5}">
                      <a16:colId xmlns:a16="http://schemas.microsoft.com/office/drawing/2014/main" val="842904040"/>
                    </a:ext>
                  </a:extLst>
                </a:gridCol>
                <a:gridCol w="468499">
                  <a:extLst>
                    <a:ext uri="{9D8B030D-6E8A-4147-A177-3AD203B41FA5}">
                      <a16:colId xmlns:a16="http://schemas.microsoft.com/office/drawing/2014/main" val="3583626550"/>
                    </a:ext>
                  </a:extLst>
                </a:gridCol>
                <a:gridCol w="468499">
                  <a:extLst>
                    <a:ext uri="{9D8B030D-6E8A-4147-A177-3AD203B41FA5}">
                      <a16:colId xmlns:a16="http://schemas.microsoft.com/office/drawing/2014/main" val="3486742364"/>
                    </a:ext>
                  </a:extLst>
                </a:gridCol>
                <a:gridCol w="468499">
                  <a:extLst>
                    <a:ext uri="{9D8B030D-6E8A-4147-A177-3AD203B41FA5}">
                      <a16:colId xmlns:a16="http://schemas.microsoft.com/office/drawing/2014/main" val="496316575"/>
                    </a:ext>
                  </a:extLst>
                </a:gridCol>
                <a:gridCol w="468499">
                  <a:extLst>
                    <a:ext uri="{9D8B030D-6E8A-4147-A177-3AD203B41FA5}">
                      <a16:colId xmlns:a16="http://schemas.microsoft.com/office/drawing/2014/main" val="301676600"/>
                    </a:ext>
                  </a:extLst>
                </a:gridCol>
                <a:gridCol w="468499">
                  <a:extLst>
                    <a:ext uri="{9D8B030D-6E8A-4147-A177-3AD203B41FA5}">
                      <a16:colId xmlns:a16="http://schemas.microsoft.com/office/drawing/2014/main" val="3850982159"/>
                    </a:ext>
                  </a:extLst>
                </a:gridCol>
                <a:gridCol w="974479">
                  <a:extLst>
                    <a:ext uri="{9D8B030D-6E8A-4147-A177-3AD203B41FA5}">
                      <a16:colId xmlns:a16="http://schemas.microsoft.com/office/drawing/2014/main" val="2703872018"/>
                    </a:ext>
                  </a:extLst>
                </a:gridCol>
              </a:tblGrid>
              <a:tr h="437631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Temperature/ light measurement</a:t>
                      </a:r>
                    </a:p>
                  </a:txBody>
                  <a:tcPr marL="2811" marR="2811" marT="2811" marB="0" anchor="ctr">
                    <a:lnL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E97132"/>
                          </a:highlight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99619"/>
                  </a:ext>
                </a:extLst>
              </a:tr>
              <a:tr h="4376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Astroturf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40544"/>
                  </a:ext>
                </a:extLst>
              </a:tr>
              <a:tr h="515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ground shaded by a tree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36716"/>
                  </a:ext>
                </a:extLst>
              </a:tr>
              <a:tr h="429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Grass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99785"/>
                  </a:ext>
                </a:extLst>
              </a:tr>
              <a:tr h="515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features like ponds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048167"/>
                  </a:ext>
                </a:extLst>
              </a:tr>
              <a:tr h="429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Tarmac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56994"/>
                  </a:ext>
                </a:extLst>
              </a:tr>
              <a:tr h="5024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colour - DARK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675661"/>
                  </a:ext>
                </a:extLst>
              </a:tr>
              <a:tr h="4181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Building colour - LIGHT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7696"/>
                  </a:ext>
                </a:extLst>
              </a:tr>
              <a:tr h="7710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conditioning units (outside part – Infrared thermometer only)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37143"/>
                  </a:ext>
                </a:extLst>
              </a:tr>
              <a:tr h="5151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Door exits with heating units above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2D5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11" marR="2811" marT="28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BE2D5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811" marR="2811" marT="28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1A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5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3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137C-D55A-8B5D-9E4E-D9E4903E5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Task - </a:t>
            </a:r>
            <a:r>
              <a:rPr lang="en-GB" sz="4400" b="1" u="sng" dirty="0"/>
              <a:t>Can my school adapt to and resist a heatwave?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10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61BC0A-C8C1-BFE7-8504-E3A5E33E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29" y="561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267" dirty="0"/>
              <a:t>Can my school adapt to and resist a heat wave? </a:t>
            </a:r>
            <a:r>
              <a:rPr lang="en-GB" sz="4267" b="1" dirty="0">
                <a:solidFill>
                  <a:srgbClr val="7030A0"/>
                </a:solidFill>
              </a:rPr>
              <a:t>Produce a sampling plan!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1B59E-889B-8DC1-1499-B0A8A3C3C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403589"/>
            <a:ext cx="6546937" cy="49011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In pairs you need to produce a sampling plan.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Consider carefully WHERE you will collect your data and HOW. Which sampling strategy will you use? Why?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What equipment will you need? 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How many measurements will you make in each location?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Draw your locations onto the school map.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The plan should ensure that your data collected is </a:t>
            </a:r>
            <a:r>
              <a:rPr lang="en-GB" b="1" dirty="0">
                <a:solidFill>
                  <a:srgbClr val="7030A0"/>
                </a:solidFill>
              </a:rPr>
              <a:t>reliable and representative.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PRESENT your plan to another pair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2AE48-6F18-87F5-5CFC-3CA37BBD94AA}"/>
              </a:ext>
            </a:extLst>
          </p:cNvPr>
          <p:cNvSpPr txBox="1"/>
          <p:nvPr/>
        </p:nvSpPr>
        <p:spPr>
          <a:xfrm>
            <a:off x="6828631" y="5876197"/>
            <a:ext cx="490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Place a plan of your school above!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1700880-0A62-9642-C74D-6FCDD822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0" t="26366" r="23042" b="19572"/>
          <a:stretch/>
        </p:blipFill>
        <p:spPr bwMode="auto">
          <a:xfrm>
            <a:off x="6546936" y="1395159"/>
            <a:ext cx="5052165" cy="45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3">
            <a:extLst>
              <a:ext uri="{FF2B5EF4-FFF2-40B4-BE49-F238E27FC236}">
                <a16:creationId xmlns:a16="http://schemas.microsoft.com/office/drawing/2014/main" id="{FB343065-7D0E-35A5-AC3D-7C810BE8A6A1}"/>
              </a:ext>
            </a:extLst>
          </p:cNvPr>
          <p:cNvSpPr/>
          <p:nvPr/>
        </p:nvSpPr>
        <p:spPr>
          <a:xfrm rot="16200000">
            <a:off x="10162001" y="1697345"/>
            <a:ext cx="1344083" cy="1056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609585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2184C-09F2-2F54-257E-F46A3A51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20060">
            <a:off x="7419976" y="3063822"/>
            <a:ext cx="1743941" cy="15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0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B456-E60D-CCA4-A484-A8939DE8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4085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Writing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779B-4A27-91F1-ABC4-C8784E553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909" y="1825625"/>
            <a:ext cx="5902891" cy="4351339"/>
          </a:xfrm>
        </p:spPr>
        <p:txBody>
          <a:bodyPr>
            <a:normAutofit/>
          </a:bodyPr>
          <a:lstStyle/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We will collect out data in the following places…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We will use a …..sampling strategy.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We selected this type of sampling because</a:t>
            </a:r>
            <a:r>
              <a:rPr lang="en-GB"/>
              <a:t>…... </a:t>
            </a:r>
            <a:endParaRPr lang="en-GB" dirty="0"/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The equipment we will use includes… 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We will collect…measurements in each location. This is because….</a:t>
            </a:r>
          </a:p>
          <a:p>
            <a:pPr marL="457189" indent="-457189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Our data collection plan is reliable and representative because….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37AB-E701-EB86-209A-CB578E012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8EC780-C3D6-95F2-1C8D-ED148E1B3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5853422" y="741306"/>
            <a:ext cx="6483772" cy="4828028"/>
          </a:xfrm>
          <a:prstGeom prst="rect">
            <a:avLst/>
          </a:prstGeom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1A2C41CC-C1E9-A663-EC86-07BEE66AF0A1}"/>
              </a:ext>
            </a:extLst>
          </p:cNvPr>
          <p:cNvSpPr/>
          <p:nvPr/>
        </p:nvSpPr>
        <p:spPr>
          <a:xfrm rot="16200000">
            <a:off x="10783573" y="437387"/>
            <a:ext cx="1344083" cy="1056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609585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0DC06-9CC3-A36D-07D8-C7D4EC63A322}"/>
              </a:ext>
            </a:extLst>
          </p:cNvPr>
          <p:cNvSpPr txBox="1"/>
          <p:nvPr/>
        </p:nvSpPr>
        <p:spPr>
          <a:xfrm>
            <a:off x="6172200" y="100209"/>
            <a:ext cx="4307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Label your data collection points onto the map!</a:t>
            </a:r>
          </a:p>
        </p:txBody>
      </p:sp>
    </p:spTree>
    <p:extLst>
      <p:ext uri="{BB962C8B-B14F-4D97-AF65-F5344CB8AC3E}">
        <p14:creationId xmlns:p14="http://schemas.microsoft.com/office/powerpoint/2010/main" val="148351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3A31CB3-284B-C713-17C2-CE9709039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2746967" y="1384309"/>
            <a:ext cx="6483772" cy="48280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61BC0A-C8C1-BFE7-8504-E3A5E33E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REVIEW - On the map of the school site where would you collect data on extreme heat using temperature, and light levels? Why?</a:t>
            </a: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A9406F64-045E-1D87-88AE-4DC7188C6A9D}"/>
              </a:ext>
            </a:extLst>
          </p:cNvPr>
          <p:cNvSpPr/>
          <p:nvPr/>
        </p:nvSpPr>
        <p:spPr>
          <a:xfrm rot="16200000">
            <a:off x="10162001" y="1697345"/>
            <a:ext cx="1344083" cy="1056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609585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4340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9694-86C9-7CB1-42B2-27C80252F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Writing up your data</a:t>
            </a:r>
          </a:p>
        </p:txBody>
      </p:sp>
    </p:spTree>
    <p:extLst>
      <p:ext uri="{BB962C8B-B14F-4D97-AF65-F5344CB8AC3E}">
        <p14:creationId xmlns:p14="http://schemas.microsoft.com/office/powerpoint/2010/main" val="392546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C80-D637-9AAA-54C6-750CBA34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Can my school adapt to and resist a heatwave?</a:t>
            </a:r>
            <a:br>
              <a:rPr lang="en-GB" sz="3200" dirty="0"/>
            </a:br>
            <a:br>
              <a:rPr lang="en-GB" sz="3200" dirty="0"/>
            </a:br>
            <a:r>
              <a:rPr lang="en-GB" sz="3200" b="1" u="sng" dirty="0"/>
              <a:t>Heatwave Fieldwork: Around the School Grounds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BBAA-45E9-9EFD-58FF-E62DB9F54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/>
              <a:t>Write about your results!</a:t>
            </a:r>
          </a:p>
          <a:p>
            <a:pPr marL="0" indent="0" eaLnBrk="1" hangingPunct="1">
              <a:buNone/>
            </a:pPr>
            <a:r>
              <a:rPr lang="en-GB" altLang="en-US" sz="2800" dirty="0"/>
              <a:t>Remember to </a:t>
            </a:r>
            <a:r>
              <a:rPr lang="en-GB" altLang="en-US" sz="2800" dirty="0">
                <a:solidFill>
                  <a:srgbClr val="FF0000"/>
                </a:solidFill>
              </a:rPr>
              <a:t>PEEL AS</a:t>
            </a:r>
            <a:r>
              <a:rPr lang="en-GB" altLang="en-US" sz="2800" dirty="0"/>
              <a:t> you go!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P</a:t>
            </a:r>
            <a:r>
              <a:rPr lang="en-GB" altLang="en-US" sz="2800" dirty="0"/>
              <a:t>oints with numbers (</a:t>
            </a:r>
            <a:r>
              <a:rPr lang="en-GB" altLang="en-US" sz="2800" dirty="0">
                <a:solidFill>
                  <a:srgbClr val="FF0000"/>
                </a:solidFill>
              </a:rPr>
              <a:t>E</a:t>
            </a:r>
            <a:r>
              <a:rPr lang="en-GB" altLang="en-US" sz="2800" dirty="0"/>
              <a:t>vidence)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E</a:t>
            </a:r>
            <a:r>
              <a:rPr lang="en-GB" altLang="en-US" sz="2800" dirty="0"/>
              <a:t>xplanation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L</a:t>
            </a:r>
            <a:r>
              <a:rPr lang="en-GB" altLang="en-US" sz="2800" dirty="0"/>
              <a:t>inks to other data sets/theory</a:t>
            </a:r>
          </a:p>
          <a:p>
            <a:pPr eaLnBrk="1" hangingPunct="1"/>
            <a:r>
              <a:rPr lang="en-GB" altLang="en-US" sz="2800" dirty="0"/>
              <a:t>Unusual results (</a:t>
            </a:r>
            <a:r>
              <a:rPr lang="en-GB" altLang="en-US" sz="2800" dirty="0">
                <a:solidFill>
                  <a:srgbClr val="FF0000"/>
                </a:solidFill>
              </a:rPr>
              <a:t>A</a:t>
            </a:r>
            <a:r>
              <a:rPr lang="en-GB" altLang="en-US" sz="2800" dirty="0"/>
              <a:t>nomalies) 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S</a:t>
            </a:r>
            <a:r>
              <a:rPr lang="en-GB" altLang="en-US" sz="2800" dirty="0"/>
              <a:t>pecialist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1BC17-9F89-B6A5-C6A1-502035EE8F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Place a graph from the spreadsheets </a:t>
            </a:r>
            <a:r>
              <a:rPr lang="en-GB" sz="2400" b="1" dirty="0">
                <a:solidFill>
                  <a:srgbClr val="7030A0"/>
                </a:solidFill>
              </a:rPr>
              <a:t>here</a:t>
            </a:r>
            <a:r>
              <a:rPr lang="en-GB" sz="2400" dirty="0"/>
              <a:t>. Or get the students to draw their graph on graph paper.</a:t>
            </a:r>
          </a:p>
        </p:txBody>
      </p:sp>
    </p:spTree>
    <p:extLst>
      <p:ext uri="{BB962C8B-B14F-4D97-AF65-F5344CB8AC3E}">
        <p14:creationId xmlns:p14="http://schemas.microsoft.com/office/powerpoint/2010/main" val="262775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BE2B-D80B-0950-E6CB-4715B3C90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333" dirty="0"/>
              <a:t>Can my school adapt to and resist a heatwave?</a:t>
            </a:r>
            <a:br>
              <a:rPr lang="en-GB" sz="5333" dirty="0"/>
            </a:br>
            <a:br>
              <a:rPr lang="en-GB" sz="5333" dirty="0"/>
            </a:br>
            <a:r>
              <a:rPr lang="en-GB" sz="5333" b="1" u="sng" dirty="0"/>
              <a:t>Heatwave Fieldwork: Around the School Grounds</a:t>
            </a:r>
            <a:endParaRPr lang="en-GB" sz="5333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B9100A9-40A8-A0D6-0962-21EA3A9D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33" y="913855"/>
            <a:ext cx="2955243" cy="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7752-E68F-C798-4933-619EF5EA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70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Can my school adapt to and resist a heatwave?</a:t>
            </a:r>
            <a:br>
              <a:rPr lang="en-GB" sz="3200" dirty="0"/>
            </a:br>
            <a:r>
              <a:rPr lang="en-GB" dirty="0"/>
              <a:t>Example write up.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5448-90FF-CE7B-90FE-F0BE84FB9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3360" y="1519116"/>
            <a:ext cx="4504899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57E78-B3AF-54E6-AFDF-5B5404E0E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19116"/>
            <a:ext cx="51816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E7D9F-866B-D09C-C569-BBCBD87C77F6}"/>
              </a:ext>
            </a:extLst>
          </p:cNvPr>
          <p:cNvSpPr txBox="1"/>
          <p:nvPr/>
        </p:nvSpPr>
        <p:spPr>
          <a:xfrm>
            <a:off x="-1" y="1519116"/>
            <a:ext cx="1362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P</a:t>
            </a:r>
            <a:r>
              <a:rPr lang="en-GB" altLang="en-US" sz="1800" dirty="0"/>
              <a:t>oints with numbers (</a:t>
            </a:r>
            <a:r>
              <a:rPr lang="en-GB" altLang="en-US" sz="1800" dirty="0">
                <a:solidFill>
                  <a:srgbClr val="FF0000"/>
                </a:solidFill>
              </a:rPr>
              <a:t>E</a:t>
            </a:r>
            <a:r>
              <a:rPr lang="en-GB" altLang="en-US" sz="1800" dirty="0"/>
              <a:t>vidence)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E</a:t>
            </a:r>
            <a:r>
              <a:rPr lang="en-GB" altLang="en-US" sz="1800" dirty="0"/>
              <a:t>xplanation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L</a:t>
            </a:r>
            <a:r>
              <a:rPr lang="en-GB" altLang="en-US" sz="1800" dirty="0"/>
              <a:t>inks to other data sets/theory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/>
              <a:t>Unusual results (</a:t>
            </a:r>
            <a:r>
              <a:rPr lang="en-GB" altLang="en-US" sz="1800" dirty="0">
                <a:solidFill>
                  <a:srgbClr val="FF0000"/>
                </a:solidFill>
              </a:rPr>
              <a:t>A</a:t>
            </a:r>
            <a:r>
              <a:rPr lang="en-GB" altLang="en-US" sz="1800" dirty="0"/>
              <a:t>nomalies)</a:t>
            </a:r>
          </a:p>
          <a:p>
            <a:pPr eaLnBrk="1" hangingPunct="1"/>
            <a:r>
              <a:rPr lang="en-GB" altLang="en-US" sz="1800" dirty="0"/>
              <a:t> 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S</a:t>
            </a:r>
            <a:r>
              <a:rPr lang="en-GB" altLang="en-US" sz="1800" dirty="0"/>
              <a:t>pecialist terms</a:t>
            </a:r>
          </a:p>
        </p:txBody>
      </p:sp>
    </p:spTree>
    <p:extLst>
      <p:ext uri="{BB962C8B-B14F-4D97-AF65-F5344CB8AC3E}">
        <p14:creationId xmlns:p14="http://schemas.microsoft.com/office/powerpoint/2010/main" val="104190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girl holding sign">
            <a:extLst>
              <a:ext uri="{FF2B5EF4-FFF2-40B4-BE49-F238E27FC236}">
                <a16:creationId xmlns:a16="http://schemas.microsoft.com/office/drawing/2014/main" id="{000FE7EC-9044-881C-8A58-B16963445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1" y="239859"/>
            <a:ext cx="3607355" cy="57807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04C2B-1636-2629-DE96-8C0486E4553F}"/>
              </a:ext>
            </a:extLst>
          </p:cNvPr>
          <p:cNvSpPr txBox="1"/>
          <p:nvPr/>
        </p:nvSpPr>
        <p:spPr>
          <a:xfrm>
            <a:off x="2169460" y="1634972"/>
            <a:ext cx="1452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573F9-DC67-47C1-7C7E-02A4FE877A6A}"/>
              </a:ext>
            </a:extLst>
          </p:cNvPr>
          <p:cNvSpPr txBox="1"/>
          <p:nvPr/>
        </p:nvSpPr>
        <p:spPr>
          <a:xfrm>
            <a:off x="4152965" y="362886"/>
            <a:ext cx="7746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82C83"/>
                </a:solidFill>
              </a:rPr>
              <a:t>Review - </a:t>
            </a:r>
            <a:r>
              <a:rPr lang="en-GB" sz="4800" dirty="0"/>
              <a:t>In general, temperature measurements are made in the shade. </a:t>
            </a:r>
          </a:p>
          <a:p>
            <a:r>
              <a:rPr lang="en-GB" sz="4800"/>
              <a:t>Why? </a:t>
            </a:r>
          </a:p>
          <a:p>
            <a:r>
              <a:rPr lang="en-GB" sz="4800"/>
              <a:t>Why </a:t>
            </a:r>
            <a:r>
              <a:rPr lang="en-GB" sz="4800" dirty="0"/>
              <a:t>was that not appropriate for this fieldwork?</a:t>
            </a:r>
          </a:p>
        </p:txBody>
      </p:sp>
    </p:spTree>
    <p:extLst>
      <p:ext uri="{BB962C8B-B14F-4D97-AF65-F5344CB8AC3E}">
        <p14:creationId xmlns:p14="http://schemas.microsoft.com/office/powerpoint/2010/main" val="97687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girl holding sign">
            <a:extLst>
              <a:ext uri="{FF2B5EF4-FFF2-40B4-BE49-F238E27FC236}">
                <a16:creationId xmlns:a16="http://schemas.microsoft.com/office/drawing/2014/main" id="{000FE7EC-9044-881C-8A58-B16963445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1" y="239859"/>
            <a:ext cx="3607355" cy="57807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04C2B-1636-2629-DE96-8C0486E4553F}"/>
              </a:ext>
            </a:extLst>
          </p:cNvPr>
          <p:cNvSpPr txBox="1"/>
          <p:nvPr/>
        </p:nvSpPr>
        <p:spPr>
          <a:xfrm>
            <a:off x="2169460" y="1634972"/>
            <a:ext cx="1452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573F9-DC67-47C1-7C7E-02A4FE877A6A}"/>
              </a:ext>
            </a:extLst>
          </p:cNvPr>
          <p:cNvSpPr txBox="1"/>
          <p:nvPr/>
        </p:nvSpPr>
        <p:spPr>
          <a:xfrm>
            <a:off x="4152965" y="362886"/>
            <a:ext cx="7050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82C83"/>
                </a:solidFill>
              </a:rPr>
              <a:t>Review - Can your school adapt to and resist a heatwave?</a:t>
            </a:r>
            <a:br>
              <a:rPr lang="en-GB" sz="4800" b="1" dirty="0">
                <a:solidFill>
                  <a:srgbClr val="582C83"/>
                </a:solidFill>
              </a:rPr>
            </a:br>
            <a:endParaRPr lang="en-GB" sz="4800" b="1" dirty="0">
              <a:solidFill>
                <a:srgbClr val="582C83"/>
              </a:solidFill>
            </a:endParaRPr>
          </a:p>
          <a:p>
            <a:r>
              <a:rPr lang="en-GB" sz="4800" b="1" dirty="0">
                <a:solidFill>
                  <a:srgbClr val="582C83"/>
                </a:solidFill>
              </a:rPr>
              <a:t>Explain what you’ve discovered?</a:t>
            </a:r>
          </a:p>
        </p:txBody>
      </p:sp>
    </p:spTree>
    <p:extLst>
      <p:ext uri="{BB962C8B-B14F-4D97-AF65-F5344CB8AC3E}">
        <p14:creationId xmlns:p14="http://schemas.microsoft.com/office/powerpoint/2010/main" val="143723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BDE1-C12B-3623-DCC1-BC1820228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Measuring temperature and light around our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24F97-9FE5-CECC-B6A6-1EE237D27A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8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19E1-57F1-F4DD-D165-40566CD9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4596715" cy="3293396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en-US" sz="5467" b="1" dirty="0">
                <a:latin typeface="+mj-lt"/>
                <a:cs typeface="+mj-cs"/>
              </a:rPr>
              <a:t>How to collect data  - SAMPLING</a:t>
            </a:r>
          </a:p>
        </p:txBody>
      </p:sp>
      <p:pic>
        <p:nvPicPr>
          <p:cNvPr id="5" name="Picture 4" descr="Hand holding a pen shading number on a sheet">
            <a:extLst>
              <a:ext uri="{FF2B5EF4-FFF2-40B4-BE49-F238E27FC236}">
                <a16:creationId xmlns:a16="http://schemas.microsoft.com/office/drawing/2014/main" id="{17BF54E9-59D0-E1AC-EB17-26812E66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37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98868" y="1953957"/>
            <a:ext cx="363539" cy="752475"/>
          </a:xfrm>
          <a:prstGeom prst="rect">
            <a:avLst/>
          </a:prstGeom>
          <a:noFill/>
          <a:effectLst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123972"/>
            <a:ext cx="7886700" cy="591368"/>
          </a:xfrm>
        </p:spPr>
        <p:txBody>
          <a:bodyPr>
            <a:normAutofit/>
          </a:bodyPr>
          <a:lstStyle/>
          <a:p>
            <a:r>
              <a:rPr lang="en-US" dirty="0"/>
              <a:t>What exactly IS a “sample”?</a:t>
            </a:r>
          </a:p>
        </p:txBody>
      </p:sp>
      <p:pic>
        <p:nvPicPr>
          <p:cNvPr id="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17344" y="3389656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9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501" y="2104257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33613" y="1875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1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94061" y="16470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690688" y="21042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3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6056" y="1494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4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65461" y="29424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5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92425" y="3780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6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51261" y="37806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7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2463" y="3399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65663" y="1494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9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63" y="2256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3557" y="4029100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1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60863" y="3018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75063" y="25614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4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9523" y="3079479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6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62056" y="2790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9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47848" y="3991416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37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2830" y="3991416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553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81679" y="1523525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39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4701" y="2256657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554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0813" y="2028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1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51261" y="17994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4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147888" y="2256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3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7063" y="1647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4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22661" y="30948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45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49625" y="3933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6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9101" y="3933057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5547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9663" y="3552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15555" y="3200999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9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12544" y="2627656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85176" y="1327969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1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8533" y="3381841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2263" y="27138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3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5235" y="4004000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54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4796" y="17994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5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3727" y="1327969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56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13063" y="29424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7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26773" y="2759576"/>
            <a:ext cx="450851" cy="1147763"/>
          </a:xfrm>
          <a:prstGeom prst="rect">
            <a:avLst/>
          </a:prstGeom>
          <a:noFill/>
          <a:effectLst/>
        </p:spPr>
      </p:pic>
      <p:pic>
        <p:nvPicPr>
          <p:cNvPr id="105560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44469" y="1955163"/>
            <a:ext cx="554039" cy="1147763"/>
          </a:xfrm>
          <a:prstGeom prst="rect">
            <a:avLst/>
          </a:prstGeom>
          <a:noFill/>
          <a:effectLst/>
        </p:spPr>
      </p:pic>
      <p:pic>
        <p:nvPicPr>
          <p:cNvPr id="105561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03623" y="2642895"/>
            <a:ext cx="450851" cy="1147763"/>
          </a:xfrm>
          <a:prstGeom prst="rect">
            <a:avLst/>
          </a:prstGeom>
          <a:noFill/>
          <a:effectLst/>
        </p:spPr>
      </p:pic>
      <p:pic>
        <p:nvPicPr>
          <p:cNvPr id="10556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0808" y="1301776"/>
            <a:ext cx="450851" cy="1147763"/>
          </a:xfrm>
          <a:prstGeom prst="rect">
            <a:avLst/>
          </a:prstGeom>
          <a:noFill/>
          <a:effectLst/>
        </p:spPr>
      </p:pic>
      <p:sp>
        <p:nvSpPr>
          <p:cNvPr id="105563" name="Rectangle 105562"/>
          <p:cNvSpPr/>
          <p:nvPr/>
        </p:nvSpPr>
        <p:spPr>
          <a:xfrm>
            <a:off x="6411262" y="123972"/>
            <a:ext cx="385247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2667" b="1" dirty="0">
                <a:solidFill>
                  <a:prstClr val="black"/>
                </a:solidFill>
                <a:latin typeface="Calibri" panose="020F0502020204030204"/>
              </a:rPr>
              <a:t>A sample is a </a:t>
            </a:r>
            <a:r>
              <a:rPr lang="en-US" sz="2667" b="1" dirty="0">
                <a:solidFill>
                  <a:srgbClr val="00B0F0"/>
                </a:solidFill>
                <a:latin typeface="Calibri" panose="020F0502020204030204"/>
              </a:rPr>
              <a:t>subset of the population</a:t>
            </a:r>
            <a:r>
              <a:rPr lang="en-US" sz="2667" b="1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105564" name="Rectangle 105563"/>
          <p:cNvSpPr/>
          <p:nvPr/>
        </p:nvSpPr>
        <p:spPr>
          <a:xfrm>
            <a:off x="7017842" y="4029101"/>
            <a:ext cx="368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Is this sample RELIABLE and REPRESENTATIVE?</a:t>
            </a:r>
          </a:p>
        </p:txBody>
      </p:sp>
      <p:sp>
        <p:nvSpPr>
          <p:cNvPr id="105565" name="TextBox 105564"/>
          <p:cNvSpPr txBox="1"/>
          <p:nvPr/>
        </p:nvSpPr>
        <p:spPr>
          <a:xfrm>
            <a:off x="2809478" y="845647"/>
            <a:ext cx="232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Population</a:t>
            </a:r>
          </a:p>
        </p:txBody>
      </p:sp>
      <p:pic>
        <p:nvPicPr>
          <p:cNvPr id="3" name="Content Placeholder 3" descr="12_toiletsq_men.gif">
            <a:extLst>
              <a:ext uri="{FF2B5EF4-FFF2-40B4-BE49-F238E27FC236}">
                <a16:creationId xmlns:a16="http://schemas.microsoft.com/office/drawing/2014/main" id="{C888937C-0560-55C1-0E8D-C111C4DE94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62772" y="1311301"/>
            <a:ext cx="450851" cy="1147763"/>
          </a:xfrm>
          <a:prstGeom prst="rect">
            <a:avLst/>
          </a:prstGeom>
          <a:noFill/>
          <a:effectLst/>
        </p:spPr>
      </p:pic>
      <p:pic>
        <p:nvPicPr>
          <p:cNvPr id="4" name="Picture 6" descr="13_toiletsq_women.gif">
            <a:extLst>
              <a:ext uri="{FF2B5EF4-FFF2-40B4-BE49-F238E27FC236}">
                <a16:creationId xmlns:a16="http://schemas.microsoft.com/office/drawing/2014/main" id="{CDDC175E-3855-DA2D-8EE9-45749586D4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682" y="2191001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5" name="Picture 6" descr="13_toiletsq_women.gif">
            <a:extLst>
              <a:ext uri="{FF2B5EF4-FFF2-40B4-BE49-F238E27FC236}">
                <a16:creationId xmlns:a16="http://schemas.microsoft.com/office/drawing/2014/main" id="{387E60D5-AB14-C7E1-1B91-7D90E8A794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44517" y="1361379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6" name="Picture 6" descr="13_toiletsq_women.gif">
            <a:extLst>
              <a:ext uri="{FF2B5EF4-FFF2-40B4-BE49-F238E27FC236}">
                <a16:creationId xmlns:a16="http://schemas.microsoft.com/office/drawing/2014/main" id="{E299A8FA-875E-4391-D7B1-05A47CF095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31007" y="2647183"/>
            <a:ext cx="363539" cy="752475"/>
          </a:xfrm>
          <a:prstGeom prst="rect">
            <a:avLst/>
          </a:prstGeom>
          <a:noFill/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9B4D16-2CEC-BC77-88A0-0F0D83A66F20}"/>
              </a:ext>
            </a:extLst>
          </p:cNvPr>
          <p:cNvCxnSpPr>
            <a:cxnSpLocks/>
          </p:cNvCxnSpPr>
          <p:nvPr/>
        </p:nvCxnSpPr>
        <p:spPr>
          <a:xfrm>
            <a:off x="6096000" y="84083"/>
            <a:ext cx="47296" cy="4622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D32D14-2A4C-5EC7-1E75-5AC768EB254D}"/>
              </a:ext>
            </a:extLst>
          </p:cNvPr>
          <p:cNvSpPr txBox="1"/>
          <p:nvPr/>
        </p:nvSpPr>
        <p:spPr>
          <a:xfrm>
            <a:off x="11824" y="4845009"/>
            <a:ext cx="121276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Reliable – is the data we collect trustworthy?</a:t>
            </a:r>
          </a:p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Representative – does the data </a:t>
            </a:r>
            <a:r>
              <a:rPr lang="en-GB" sz="3200" i="1" dirty="0">
                <a:solidFill>
                  <a:prstClr val="black"/>
                </a:solidFill>
                <a:latin typeface="Calibri" panose="020F0502020204030204"/>
              </a:rPr>
              <a:t>reflect the characteristics of the entire population?</a:t>
            </a: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CDFD-001B-498A-F2DC-9AFEF266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5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267" b="1" dirty="0"/>
              <a:t>Populations and samples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ED352D-D2E0-BFCE-1A58-4BB07D48F8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3820" y="1032354"/>
          <a:ext cx="11607451" cy="479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99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5D327BE-9865-9EE6-84C4-3A1FF863AE9D}"/>
              </a:ext>
            </a:extLst>
          </p:cNvPr>
          <p:cNvSpPr/>
          <p:nvPr/>
        </p:nvSpPr>
        <p:spPr>
          <a:xfrm>
            <a:off x="192221" y="3138029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6" descr="13_toiletsq_women.gif">
            <a:extLst>
              <a:ext uri="{FF2B5EF4-FFF2-40B4-BE49-F238E27FC236}">
                <a16:creationId xmlns:a16="http://schemas.microsoft.com/office/drawing/2014/main" id="{E999D1C3-8F0C-E4DC-DB97-3E80749563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6308" y="4112059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4" name="Content Placeholder 3" descr="12_toiletsq_men.gif">
            <a:extLst>
              <a:ext uri="{FF2B5EF4-FFF2-40B4-BE49-F238E27FC236}">
                <a16:creationId xmlns:a16="http://schemas.microsoft.com/office/drawing/2014/main" id="{FB75D71A-0B99-65FA-1278-7A0C3994E6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2122" y="2073651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5" name="Content Placeholder 3" descr="12_toiletsq_men.gif">
            <a:extLst>
              <a:ext uri="{FF2B5EF4-FFF2-40B4-BE49-F238E27FC236}">
                <a16:creationId xmlns:a16="http://schemas.microsoft.com/office/drawing/2014/main" id="{12CDCE97-4209-6384-E6E3-1FFC52EBCC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357" y="4082471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6" name="Picture 6" descr="13_toiletsq_women.gif">
            <a:extLst>
              <a:ext uri="{FF2B5EF4-FFF2-40B4-BE49-F238E27FC236}">
                <a16:creationId xmlns:a16="http://schemas.microsoft.com/office/drawing/2014/main" id="{22081187-107D-BA3B-7477-95D0BCFF6C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58927" y="4099221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7" name="Content Placeholder 3" descr="12_toiletsq_men.gif">
            <a:extLst>
              <a:ext uri="{FF2B5EF4-FFF2-40B4-BE49-F238E27FC236}">
                <a16:creationId xmlns:a16="http://schemas.microsoft.com/office/drawing/2014/main" id="{EC6C1684-4EEE-B66E-A519-D3FAC32689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9159" y="4155785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8" name="Content Placeholder 3" descr="12_toiletsq_men.gif">
            <a:extLst>
              <a:ext uri="{FF2B5EF4-FFF2-40B4-BE49-F238E27FC236}">
                <a16:creationId xmlns:a16="http://schemas.microsoft.com/office/drawing/2014/main" id="{9E22A3E2-C369-B66E-D23C-FBB3A10AB8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71145" y="4112059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9" name="Content Placeholder 3" descr="12_toiletsq_men.gif">
            <a:extLst>
              <a:ext uri="{FF2B5EF4-FFF2-40B4-BE49-F238E27FC236}">
                <a16:creationId xmlns:a16="http://schemas.microsoft.com/office/drawing/2014/main" id="{8549F8EF-8E28-13DE-2419-D794A4622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96075" y="2063442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0" name="Picture 6" descr="13_toiletsq_women.gif">
            <a:extLst>
              <a:ext uri="{FF2B5EF4-FFF2-40B4-BE49-F238E27FC236}">
                <a16:creationId xmlns:a16="http://schemas.microsoft.com/office/drawing/2014/main" id="{320C8DB9-7B38-B3BB-77AA-696E3C76B2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5456" y="2122321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11" name="Content Placeholder 3" descr="12_toiletsq_men.gif">
            <a:extLst>
              <a:ext uri="{FF2B5EF4-FFF2-40B4-BE49-F238E27FC236}">
                <a16:creationId xmlns:a16="http://schemas.microsoft.com/office/drawing/2014/main" id="{DD6453E9-34F3-27D8-82E3-F03A1B394E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4078" y="2073651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2" name="Picture 6" descr="13_toiletsq_women.gif">
            <a:extLst>
              <a:ext uri="{FF2B5EF4-FFF2-40B4-BE49-F238E27FC236}">
                <a16:creationId xmlns:a16="http://schemas.microsoft.com/office/drawing/2014/main" id="{CE5E81B0-6348-71A3-8B6C-EFD9DD12F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43668" y="2067402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13" name="Content Placeholder 3" descr="12_toiletsq_men.gif">
            <a:extLst>
              <a:ext uri="{FF2B5EF4-FFF2-40B4-BE49-F238E27FC236}">
                <a16:creationId xmlns:a16="http://schemas.microsoft.com/office/drawing/2014/main" id="{BCDF3330-F990-19C2-43AA-33EA67D786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913" y="2063442"/>
            <a:ext cx="423439" cy="1475748"/>
          </a:xfrm>
          <a:prstGeom prst="rect">
            <a:avLst/>
          </a:prstGeom>
          <a:noFill/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87220CC-5742-6A89-93FE-4D1D24D0772B}"/>
              </a:ext>
            </a:extLst>
          </p:cNvPr>
          <p:cNvSpPr/>
          <p:nvPr/>
        </p:nvSpPr>
        <p:spPr>
          <a:xfrm>
            <a:off x="164062" y="5068107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814777-EBBE-9E38-F8DD-4EB66F7CB804}"/>
              </a:ext>
            </a:extLst>
          </p:cNvPr>
          <p:cNvSpPr/>
          <p:nvPr/>
        </p:nvSpPr>
        <p:spPr>
          <a:xfrm>
            <a:off x="3922705" y="3138029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AC07AC-5F6B-B4A9-BF79-63C69E44FD0E}"/>
              </a:ext>
            </a:extLst>
          </p:cNvPr>
          <p:cNvSpPr/>
          <p:nvPr/>
        </p:nvSpPr>
        <p:spPr>
          <a:xfrm>
            <a:off x="2950669" y="5068107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Content Placeholder 3" descr="12_toiletsq_men.gif">
            <a:extLst>
              <a:ext uri="{FF2B5EF4-FFF2-40B4-BE49-F238E27FC236}">
                <a16:creationId xmlns:a16="http://schemas.microsoft.com/office/drawing/2014/main" id="{0F506620-93D4-F6C0-EC43-F68A6F4457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14909" y="4155785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8" name="Content Placeholder 3" descr="12_toiletsq_men.gif">
            <a:extLst>
              <a:ext uri="{FF2B5EF4-FFF2-40B4-BE49-F238E27FC236}">
                <a16:creationId xmlns:a16="http://schemas.microsoft.com/office/drawing/2014/main" id="{72C516ED-2611-A2E9-F0D3-E22CF9C5D4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77349" y="4112059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9" name="Picture 6" descr="13_toiletsq_women.gif">
            <a:extLst>
              <a:ext uri="{FF2B5EF4-FFF2-40B4-BE49-F238E27FC236}">
                <a16:creationId xmlns:a16="http://schemas.microsoft.com/office/drawing/2014/main" id="{2B4F7C44-4ED0-2546-93B6-429DF0D121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9712" y="2037314"/>
            <a:ext cx="521339" cy="1475748"/>
          </a:xfrm>
          <a:prstGeom prst="rect">
            <a:avLst/>
          </a:prstGeom>
          <a:noFill/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C482B4-4D8D-0F08-D573-D15178976609}"/>
              </a:ext>
            </a:extLst>
          </p:cNvPr>
          <p:cNvSpPr txBox="1"/>
          <p:nvPr/>
        </p:nvSpPr>
        <p:spPr>
          <a:xfrm>
            <a:off x="6475206" y="1916341"/>
            <a:ext cx="52153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Every member of the population has an equal chance of being selected.  To conduct this type of sampling, you can use tools like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random number generators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or other techniques that are based entirely on chance.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F1FE2DC-3AB3-B16B-F067-131B2590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330" b="1" dirty="0"/>
              <a:t>Simple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4029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B4C5-D537-4253-9C2E-82A95AF7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333" b="1" dirty="0"/>
              <a:t>Systematic Sampling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AFC60-B133-B7E9-ECAF-C9648097ACA3}"/>
              </a:ext>
            </a:extLst>
          </p:cNvPr>
          <p:cNvGrpSpPr/>
          <p:nvPr/>
        </p:nvGrpSpPr>
        <p:grpSpPr>
          <a:xfrm>
            <a:off x="463821" y="2301822"/>
            <a:ext cx="5799192" cy="3418397"/>
            <a:chOff x="347866" y="1726366"/>
            <a:chExt cx="1361989" cy="8111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A64415-3880-73DB-5F53-8F0D9A99567B}"/>
                </a:ext>
              </a:extLst>
            </p:cNvPr>
            <p:cNvSpPr/>
            <p:nvPr/>
          </p:nvSpPr>
          <p:spPr>
            <a:xfrm>
              <a:off x="348451" y="2027427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6" descr="13_toiletsq_women.gif">
              <a:extLst>
                <a:ext uri="{FF2B5EF4-FFF2-40B4-BE49-F238E27FC236}">
                  <a16:creationId xmlns:a16="http://schemas.microsoft.com/office/drawing/2014/main" id="{C7AAD1B3-73A2-CABA-E206-6303D9586D2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0010" y="2272029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5" name="Content Placeholder 3" descr="12_toiletsq_men.gif">
              <a:extLst>
                <a:ext uri="{FF2B5EF4-FFF2-40B4-BE49-F238E27FC236}">
                  <a16:creationId xmlns:a16="http://schemas.microsoft.com/office/drawing/2014/main" id="{83CFDAB0-F11B-761C-C29D-10FCA792F1E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31135" y="186356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6" name="Picture 6" descr="13_toiletsq_women.gif">
              <a:extLst>
                <a:ext uri="{FF2B5EF4-FFF2-40B4-BE49-F238E27FC236}">
                  <a16:creationId xmlns:a16="http://schemas.microsoft.com/office/drawing/2014/main" id="{E159CEF0-AFA3-34F3-98C5-CB91FBDC596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24374" y="2269916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7" name="Content Placeholder 3" descr="12_toiletsq_men.gif">
              <a:extLst>
                <a:ext uri="{FF2B5EF4-FFF2-40B4-BE49-F238E27FC236}">
                  <a16:creationId xmlns:a16="http://schemas.microsoft.com/office/drawing/2014/main" id="{D974A547-CAA3-C963-ACCE-7C2B79EE959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87428" y="227202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8" name="Picture 6" descr="13_toiletsq_women.gif">
              <a:extLst>
                <a:ext uri="{FF2B5EF4-FFF2-40B4-BE49-F238E27FC236}">
                  <a16:creationId xmlns:a16="http://schemas.microsoft.com/office/drawing/2014/main" id="{F120CB45-F406-297F-56B2-FF3705A2EA8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03867" y="1871583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9" name="Content Placeholder 3" descr="12_toiletsq_men.gif">
              <a:extLst>
                <a:ext uri="{FF2B5EF4-FFF2-40B4-BE49-F238E27FC236}">
                  <a16:creationId xmlns:a16="http://schemas.microsoft.com/office/drawing/2014/main" id="{372B5E82-E54D-3131-92C8-73DA31F1438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0890" y="186356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0" name="Content Placeholder 3" descr="12_toiletsq_men.gif">
              <a:extLst>
                <a:ext uri="{FF2B5EF4-FFF2-40B4-BE49-F238E27FC236}">
                  <a16:creationId xmlns:a16="http://schemas.microsoft.com/office/drawing/2014/main" id="{44BC835E-CF01-9E37-AFED-92A4B760F38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3904" y="1861888"/>
              <a:ext cx="95354" cy="243000"/>
            </a:xfrm>
            <a:prstGeom prst="rect">
              <a:avLst/>
            </a:prstGeom>
            <a:noFill/>
            <a:effectLst/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749A4C-291F-2A68-D50A-272936B9EAE6}"/>
                </a:ext>
              </a:extLst>
            </p:cNvPr>
            <p:cNvSpPr/>
            <p:nvPr/>
          </p:nvSpPr>
          <p:spPr>
            <a:xfrm>
              <a:off x="779771" y="2429454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3AE44B-3D1A-1658-C5E5-9FA882B85A9A}"/>
                </a:ext>
              </a:extLst>
            </p:cNvPr>
            <p:cNvSpPr/>
            <p:nvPr/>
          </p:nvSpPr>
          <p:spPr>
            <a:xfrm>
              <a:off x="974325" y="2019334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5010B0-1DEC-A0A7-F3ED-EEFE341D0E30}"/>
                </a:ext>
              </a:extLst>
            </p:cNvPr>
            <p:cNvSpPr/>
            <p:nvPr/>
          </p:nvSpPr>
          <p:spPr>
            <a:xfrm>
              <a:off x="1516267" y="1998484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Content Placeholder 3" descr="12_toiletsq_men.gif">
              <a:extLst>
                <a:ext uri="{FF2B5EF4-FFF2-40B4-BE49-F238E27FC236}">
                  <a16:creationId xmlns:a16="http://schemas.microsoft.com/office/drawing/2014/main" id="{ED712FA2-9871-8911-8CCB-F910B800574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403779" y="227922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5" name="Content Placeholder 3" descr="12_toiletsq_men.gif">
              <a:extLst>
                <a:ext uri="{FF2B5EF4-FFF2-40B4-BE49-F238E27FC236}">
                  <a16:creationId xmlns:a16="http://schemas.microsoft.com/office/drawing/2014/main" id="{9A1F7262-0E15-DEFF-6F96-ADF0C280605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25852" y="227202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6" name="Picture 6" descr="13_toiletsq_women.gif">
              <a:extLst>
                <a:ext uri="{FF2B5EF4-FFF2-40B4-BE49-F238E27FC236}">
                  <a16:creationId xmlns:a16="http://schemas.microsoft.com/office/drawing/2014/main" id="{612B317D-39CA-39B2-B07B-1B78B0299B0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37178" y="1859207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17" name="Content Placeholder 3" descr="12_toiletsq_men.gif">
              <a:extLst>
                <a:ext uri="{FF2B5EF4-FFF2-40B4-BE49-F238E27FC236}">
                  <a16:creationId xmlns:a16="http://schemas.microsoft.com/office/drawing/2014/main" id="{5B6B0EEE-1779-B06F-0729-77AEEE48400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30192" y="1861888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8" name="Picture 6" descr="13_toiletsq_women.gif">
              <a:extLst>
                <a:ext uri="{FF2B5EF4-FFF2-40B4-BE49-F238E27FC236}">
                  <a16:creationId xmlns:a16="http://schemas.microsoft.com/office/drawing/2014/main" id="{315FA463-4893-A770-1C77-65EEA942D16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58845" y="1862540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19" name="Content Placeholder 3" descr="12_toiletsq_men.gif">
              <a:extLst>
                <a:ext uri="{FF2B5EF4-FFF2-40B4-BE49-F238E27FC236}">
                  <a16:creationId xmlns:a16="http://schemas.microsoft.com/office/drawing/2014/main" id="{7A9E1A40-14D3-3F53-4F65-9E544994C46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32596" y="2279229"/>
              <a:ext cx="95354" cy="243000"/>
            </a:xfrm>
            <a:prstGeom prst="rect">
              <a:avLst/>
            </a:prstGeom>
            <a:noFill/>
            <a:effectLst/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AC6EF9-2FCB-782D-7D11-03EF8384E508}"/>
                </a:ext>
              </a:extLst>
            </p:cNvPr>
            <p:cNvSpPr/>
            <p:nvPr/>
          </p:nvSpPr>
          <p:spPr>
            <a:xfrm>
              <a:off x="1378435" y="2403732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" name="Content Placeholder 3" descr="12_toiletsq_men.gif">
              <a:extLst>
                <a:ext uri="{FF2B5EF4-FFF2-40B4-BE49-F238E27FC236}">
                  <a16:creationId xmlns:a16="http://schemas.microsoft.com/office/drawing/2014/main" id="{C945BEDB-C79F-9C09-2F5D-05B2A0F6540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25789" y="2267157"/>
              <a:ext cx="95354" cy="243000"/>
            </a:xfrm>
            <a:prstGeom prst="rect">
              <a:avLst/>
            </a:prstGeom>
            <a:noFill/>
            <a:effectLst/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56C7E7-4A05-421C-E516-38F74DC0CA5B}"/>
                </a:ext>
              </a:extLst>
            </p:cNvPr>
            <p:cNvGrpSpPr/>
            <p:nvPr/>
          </p:nvGrpSpPr>
          <p:grpSpPr>
            <a:xfrm>
              <a:off x="433619" y="1726366"/>
              <a:ext cx="628932" cy="131193"/>
              <a:chOff x="3125972" y="3631040"/>
              <a:chExt cx="838576" cy="174924"/>
            </a:xfrm>
          </p:grpSpPr>
          <p:sp>
            <p:nvSpPr>
              <p:cNvPr id="23" name="Freeform 2">
                <a:extLst>
                  <a:ext uri="{FF2B5EF4-FFF2-40B4-BE49-F238E27FC236}">
                    <a16:creationId xmlns:a16="http://schemas.microsoft.com/office/drawing/2014/main" id="{D1AA45BC-B8BE-38CA-E4EE-D80D68494772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03CF4C8A-52FF-B500-4650-2C270334D257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99260F-D6F4-B1CD-91EB-61D9FC3C9EFD}"/>
                </a:ext>
              </a:extLst>
            </p:cNvPr>
            <p:cNvGrpSpPr/>
            <p:nvPr/>
          </p:nvGrpSpPr>
          <p:grpSpPr>
            <a:xfrm>
              <a:off x="1086218" y="1733408"/>
              <a:ext cx="534211" cy="131193"/>
              <a:chOff x="3125972" y="3631040"/>
              <a:chExt cx="838576" cy="174924"/>
            </a:xfrm>
          </p:grpSpPr>
          <p:sp>
            <p:nvSpPr>
              <p:cNvPr id="26" name="Freeform 99">
                <a:extLst>
                  <a:ext uri="{FF2B5EF4-FFF2-40B4-BE49-F238E27FC236}">
                    <a16:creationId xmlns:a16="http://schemas.microsoft.com/office/drawing/2014/main" id="{2B50D30E-A82D-500A-6FB5-6320141EBAEA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EA82CBF4-F732-2229-F6D2-9BABC503AF0A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1AB107-C110-2099-8705-CDCAFE09CA9B}"/>
                </a:ext>
              </a:extLst>
            </p:cNvPr>
            <p:cNvGrpSpPr/>
            <p:nvPr/>
          </p:nvGrpSpPr>
          <p:grpSpPr>
            <a:xfrm>
              <a:off x="347866" y="2152062"/>
              <a:ext cx="534211" cy="137342"/>
              <a:chOff x="3125972" y="3631040"/>
              <a:chExt cx="838576" cy="174924"/>
            </a:xfrm>
          </p:grpSpPr>
          <p:sp>
            <p:nvSpPr>
              <p:cNvPr id="29" name="Freeform 102">
                <a:extLst>
                  <a:ext uri="{FF2B5EF4-FFF2-40B4-BE49-F238E27FC236}">
                    <a16:creationId xmlns:a16="http://schemas.microsoft.com/office/drawing/2014/main" id="{67CDBE73-07BF-3B8A-3593-CB4BAA743272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D2CFEDAC-31A9-4E36-46BF-023564643607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EB247E-F1E0-089E-F5BC-26833E6660B2}"/>
                </a:ext>
              </a:extLst>
            </p:cNvPr>
            <p:cNvGrpSpPr/>
            <p:nvPr/>
          </p:nvGrpSpPr>
          <p:grpSpPr>
            <a:xfrm>
              <a:off x="919465" y="2144951"/>
              <a:ext cx="534211" cy="137342"/>
              <a:chOff x="3125972" y="3631040"/>
              <a:chExt cx="838576" cy="174924"/>
            </a:xfrm>
          </p:grpSpPr>
          <p:sp>
            <p:nvSpPr>
              <p:cNvPr id="32" name="Freeform 105">
                <a:extLst>
                  <a:ext uri="{FF2B5EF4-FFF2-40B4-BE49-F238E27FC236}">
                    <a16:creationId xmlns:a16="http://schemas.microsoft.com/office/drawing/2014/main" id="{3DB268D6-4FAA-DF73-F277-25C94BFED62B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8715276-2FD0-F9E8-965D-38F75B99AD7B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BE378BA-A11A-C629-0607-37B003356EB2}"/>
              </a:ext>
            </a:extLst>
          </p:cNvPr>
          <p:cNvSpPr txBox="1"/>
          <p:nvPr/>
        </p:nvSpPr>
        <p:spPr>
          <a:xfrm>
            <a:off x="6545247" y="2034631"/>
            <a:ext cx="53668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Every member of the population is listed with a number, but instead of randomly generating numbers, individuals are chosen at regular intervals. These intervals could be by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/>
              </a:rPr>
              <a:t>time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/>
              </a:rPr>
              <a:t>distance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45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4799-4C82-298E-45CA-AC0B8966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78" y="365125"/>
            <a:ext cx="5454645" cy="1325563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Stratified Sampling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06C617-46A0-4C30-721A-3CB27EA22A1B}"/>
              </a:ext>
            </a:extLst>
          </p:cNvPr>
          <p:cNvSpPr/>
          <p:nvPr/>
        </p:nvSpPr>
        <p:spPr>
          <a:xfrm>
            <a:off x="434236" y="2651344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6" descr="13_toiletsq_women.gif">
            <a:extLst>
              <a:ext uri="{FF2B5EF4-FFF2-40B4-BE49-F238E27FC236}">
                <a16:creationId xmlns:a16="http://schemas.microsoft.com/office/drawing/2014/main" id="{5EBAA522-246A-E34C-46DA-431C1E8DAB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99146" y="3396913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5" name="Content Placeholder 3" descr="12_toiletsq_men.gif">
            <a:extLst>
              <a:ext uri="{FF2B5EF4-FFF2-40B4-BE49-F238E27FC236}">
                <a16:creationId xmlns:a16="http://schemas.microsoft.com/office/drawing/2014/main" id="{BF808C1D-9CCA-2DE6-25EB-765CD5017CE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34640" y="1873868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6" name="Content Placeholder 3" descr="12_toiletsq_men.gif">
            <a:extLst>
              <a:ext uri="{FF2B5EF4-FFF2-40B4-BE49-F238E27FC236}">
                <a16:creationId xmlns:a16="http://schemas.microsoft.com/office/drawing/2014/main" id="{8A85A1F3-C7CB-0F8E-591F-29431DCCE5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06083" y="3466949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7" name="Picture 6" descr="13_toiletsq_women.gif">
            <a:extLst>
              <a:ext uri="{FF2B5EF4-FFF2-40B4-BE49-F238E27FC236}">
                <a16:creationId xmlns:a16="http://schemas.microsoft.com/office/drawing/2014/main" id="{4BAA8390-E341-48B5-F6E6-104ECF90F0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2186" y="4881351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8" name="Content Placeholder 3" descr="12_toiletsq_men.gif">
            <a:extLst>
              <a:ext uri="{FF2B5EF4-FFF2-40B4-BE49-F238E27FC236}">
                <a16:creationId xmlns:a16="http://schemas.microsoft.com/office/drawing/2014/main" id="{E7FAC912-D0C3-5B4B-384C-869427A660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124" y="5016495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9" name="Content Placeholder 3" descr="12_toiletsq_men.gif">
            <a:extLst>
              <a:ext uri="{FF2B5EF4-FFF2-40B4-BE49-F238E27FC236}">
                <a16:creationId xmlns:a16="http://schemas.microsoft.com/office/drawing/2014/main" id="{0B2BF965-FD8E-45DB-C2DE-C3A3556F10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94657" y="1966552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10" name="Content Placeholder 3" descr="12_toiletsq_men.gif">
            <a:extLst>
              <a:ext uri="{FF2B5EF4-FFF2-40B4-BE49-F238E27FC236}">
                <a16:creationId xmlns:a16="http://schemas.microsoft.com/office/drawing/2014/main" id="{B0FABB27-4B93-6BB1-30A3-9F00A1174F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989" y="1828800"/>
            <a:ext cx="412147" cy="1129611"/>
          </a:xfrm>
          <a:prstGeom prst="rect">
            <a:avLst/>
          </a:prstGeom>
          <a:noFill/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8BC0436-3A4F-3AA3-69D2-B2AF3183FFB3}"/>
              </a:ext>
            </a:extLst>
          </p:cNvPr>
          <p:cNvSpPr/>
          <p:nvPr/>
        </p:nvSpPr>
        <p:spPr>
          <a:xfrm>
            <a:off x="4422518" y="4133642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D7C2E0-D42C-2B63-1222-487EC520A3C0}"/>
              </a:ext>
            </a:extLst>
          </p:cNvPr>
          <p:cNvSpPr/>
          <p:nvPr/>
        </p:nvSpPr>
        <p:spPr>
          <a:xfrm>
            <a:off x="1388232" y="5621353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8637DE-070F-E500-21AE-2ECBC3ED1BB1}"/>
              </a:ext>
            </a:extLst>
          </p:cNvPr>
          <p:cNvSpPr/>
          <p:nvPr/>
        </p:nvSpPr>
        <p:spPr>
          <a:xfrm>
            <a:off x="2374027" y="2594058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Content Placeholder 3" descr="12_toiletsq_men.gif">
            <a:extLst>
              <a:ext uri="{FF2B5EF4-FFF2-40B4-BE49-F238E27FC236}">
                <a16:creationId xmlns:a16="http://schemas.microsoft.com/office/drawing/2014/main" id="{D65FC741-34C7-959B-5301-785A67E11F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782417" y="4884735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15" name="Content Placeholder 3" descr="12_toiletsq_men.gif">
            <a:extLst>
              <a:ext uri="{FF2B5EF4-FFF2-40B4-BE49-F238E27FC236}">
                <a16:creationId xmlns:a16="http://schemas.microsoft.com/office/drawing/2014/main" id="{A07015DA-B121-CD90-2C2E-4505D1D784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38280" y="4933471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16" name="Picture 6" descr="13_toiletsq_women.gif">
            <a:extLst>
              <a:ext uri="{FF2B5EF4-FFF2-40B4-BE49-F238E27FC236}">
                <a16:creationId xmlns:a16="http://schemas.microsoft.com/office/drawing/2014/main" id="{CB1E400A-4F88-5B53-1105-D212432C0F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3350" y="4833581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18" name="Picture 6" descr="13_toiletsq_women.gif">
            <a:extLst>
              <a:ext uri="{FF2B5EF4-FFF2-40B4-BE49-F238E27FC236}">
                <a16:creationId xmlns:a16="http://schemas.microsoft.com/office/drawing/2014/main" id="{9A268FAD-EF62-75E0-307D-3537D7675A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02118" y="3427705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19" name="Picture 6" descr="13_toiletsq_women.gif">
            <a:extLst>
              <a:ext uri="{FF2B5EF4-FFF2-40B4-BE49-F238E27FC236}">
                <a16:creationId xmlns:a16="http://schemas.microsoft.com/office/drawing/2014/main" id="{230065F2-E358-0ED5-B564-CD78150A76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34029" y="1896516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20" name="Picture 6" descr="13_toiletsq_women.gif">
            <a:extLst>
              <a:ext uri="{FF2B5EF4-FFF2-40B4-BE49-F238E27FC236}">
                <a16:creationId xmlns:a16="http://schemas.microsoft.com/office/drawing/2014/main" id="{02136BF4-9B9B-7C88-9D93-569C609D91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1478" y="3387085"/>
            <a:ext cx="507436" cy="1129611"/>
          </a:xfrm>
          <a:prstGeom prst="rect">
            <a:avLst/>
          </a:prstGeom>
          <a:noFill/>
          <a:effectLst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4022877-AD28-5FE9-C397-F53C5A36E6CA}"/>
              </a:ext>
            </a:extLst>
          </p:cNvPr>
          <p:cNvSpPr/>
          <p:nvPr/>
        </p:nvSpPr>
        <p:spPr>
          <a:xfrm>
            <a:off x="5259259" y="2815206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Content Placeholder 3" descr="12_toiletsq_men.gif">
            <a:extLst>
              <a:ext uri="{FF2B5EF4-FFF2-40B4-BE49-F238E27FC236}">
                <a16:creationId xmlns:a16="http://schemas.microsoft.com/office/drawing/2014/main" id="{D3C0056B-2629-9C4E-D7C8-69AA8C9450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2555" y="3387085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23" name="Picture 6" descr="13_toiletsq_women.gif">
            <a:extLst>
              <a:ext uri="{FF2B5EF4-FFF2-40B4-BE49-F238E27FC236}">
                <a16:creationId xmlns:a16="http://schemas.microsoft.com/office/drawing/2014/main" id="{76A05B98-DE44-9C91-531B-2A5D771E97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98687" y="1936648"/>
            <a:ext cx="507436" cy="1129611"/>
          </a:xfrm>
          <a:prstGeom prst="rect">
            <a:avLst/>
          </a:prstGeom>
          <a:noFill/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E6A294-4523-FB25-A76D-562FA6F3FEA0}"/>
              </a:ext>
            </a:extLst>
          </p:cNvPr>
          <p:cNvSpPr txBox="1"/>
          <p:nvPr/>
        </p:nvSpPr>
        <p:spPr>
          <a:xfrm>
            <a:off x="6466002" y="581852"/>
            <a:ext cx="51378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This divides the population into subgroups based on the relevant characteristic (e.g., gender, age range, dune stage, altitude).</a:t>
            </a:r>
          </a:p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Based on the overall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/>
              </a:rPr>
              <a:t>proportions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of the population, you calculate how many of the population should be sampled from each subgroup.</a:t>
            </a:r>
          </a:p>
        </p:txBody>
      </p:sp>
    </p:spTree>
    <p:extLst>
      <p:ext uri="{BB962C8B-B14F-4D97-AF65-F5344CB8AC3E}">
        <p14:creationId xmlns:p14="http://schemas.microsoft.com/office/powerpoint/2010/main" val="2311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EEC22179D7E4097210C07AB08AB90" ma:contentTypeVersion="15" ma:contentTypeDescription="Create a new document." ma:contentTypeScope="" ma:versionID="11fb04a116b265626bb7254aa17e14b9">
  <xsd:schema xmlns:xsd="http://www.w3.org/2001/XMLSchema" xmlns:xs="http://www.w3.org/2001/XMLSchema" xmlns:p="http://schemas.microsoft.com/office/2006/metadata/properties" xmlns:ns2="38f72b0c-d364-45aa-8d0e-26a2fa9b0f69" xmlns:ns3="80ecca74-b090-48ed-93da-038f7c8ba154" targetNamespace="http://schemas.microsoft.com/office/2006/metadata/properties" ma:root="true" ma:fieldsID="0499f8c0a584de164c4bec835d2281f8" ns2:_="" ns3:_="">
    <xsd:import namespace="38f72b0c-d364-45aa-8d0e-26a2fa9b0f69"/>
    <xsd:import namespace="80ecca74-b090-48ed-93da-038f7c8ba1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72b0c-d364-45aa-8d0e-26a2fa9b0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7661c9-a2bb-44fa-b533-8a1b1d679e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cca74-b090-48ed-93da-038f7c8ba1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596d9e5-93f9-457c-b478-0dd62561a82d}" ma:internalName="TaxCatchAll" ma:showField="CatchAllData" ma:web="80ecca74-b090-48ed-93da-038f7c8ba1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ecca74-b090-48ed-93da-038f7c8ba154" xsi:nil="true"/>
    <lcf76f155ced4ddcb4097134ff3c332f xmlns="38f72b0c-d364-45aa-8d0e-26a2fa9b0f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D83034-CBAE-403F-B18B-C96A47222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E78B66-962A-4A18-B0B5-070142DC34EC}"/>
</file>

<file path=customXml/itemProps3.xml><?xml version="1.0" encoding="utf-8"?>
<ds:datastoreItem xmlns:ds="http://schemas.openxmlformats.org/officeDocument/2006/customXml" ds:itemID="{44551C23-AFDF-4960-9134-2A22AE48FE6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0f47021c-625d-4a30-b86c-55c567a793f5"/>
    <ds:schemaRef ds:uri="04f600ad-3b89-4b83-b569-59ebdcb7d08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1030</Words>
  <Application>Microsoft Office PowerPoint</Application>
  <PresentationFormat>Widescreen</PresentationFormat>
  <Paragraphs>182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Atlas Grotesk Web</vt:lpstr>
      <vt:lpstr>Calibri</vt:lpstr>
      <vt:lpstr>1_Office Theme</vt:lpstr>
      <vt:lpstr>Can my school adapt to and resist a heatwave?</vt:lpstr>
      <vt:lpstr>Can my school adapt to and resist a heatwave?  Heatwave Fieldwork: Around the School Grounds</vt:lpstr>
      <vt:lpstr>Measuring temperature and light around our school</vt:lpstr>
      <vt:lpstr>How to collect data  - SAMPLING</vt:lpstr>
      <vt:lpstr>What exactly IS a “sample”?</vt:lpstr>
      <vt:lpstr>Populations and samples</vt:lpstr>
      <vt:lpstr>Simple Random Sampling</vt:lpstr>
      <vt:lpstr>Systematic Sampling</vt:lpstr>
      <vt:lpstr>Stratified Sampling</vt:lpstr>
      <vt:lpstr>Equipment</vt:lpstr>
      <vt:lpstr>Equipment – light meter</vt:lpstr>
      <vt:lpstr>Equipment - Thermometer</vt:lpstr>
      <vt:lpstr>Can my school adapt to and resist a heatwave?</vt:lpstr>
      <vt:lpstr>Task - Can my school adapt to and resist a heatwave?</vt:lpstr>
      <vt:lpstr>Can my school adapt to and resist a heat wave? Produce a sampling plan!</vt:lpstr>
      <vt:lpstr>Writing Frame</vt:lpstr>
      <vt:lpstr>REVIEW - On the map of the school site where would you collect data on extreme heat using temperature, and light levels? Why?</vt:lpstr>
      <vt:lpstr>Writing up your data</vt:lpstr>
      <vt:lpstr>Can my school adapt to and resist a heatwave?  Heatwave Fieldwork: Around the School Grounds</vt:lpstr>
      <vt:lpstr>Can my school adapt to and resist a heatwave? Example write up.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temperature and light around our school</dc:title>
  <dc:creator>Robert Gamesby</dc:creator>
  <cp:lastModifiedBy>Sylvia Knight</cp:lastModifiedBy>
  <cp:revision>27</cp:revision>
  <dcterms:created xsi:type="dcterms:W3CDTF">2024-05-29T14:27:59Z</dcterms:created>
  <dcterms:modified xsi:type="dcterms:W3CDTF">2024-06-06T07:35:32Z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0x0101002D1EEC22179D7E4097210C07AB08AB90</vt:lpwstr>
  </property>
</Properties>
</file>